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68" r:id="rId3"/>
    <p:sldId id="272" r:id="rId4"/>
    <p:sldId id="273" r:id="rId5"/>
    <p:sldId id="274" r:id="rId6"/>
    <p:sldId id="275" r:id="rId7"/>
    <p:sldId id="276" r:id="rId8"/>
    <p:sldId id="260" r:id="rId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0" autoAdjust="0"/>
    <p:restoredTop sz="94660"/>
  </p:normalViewPr>
  <p:slideViewPr>
    <p:cSldViewPr>
      <p:cViewPr varScale="1">
        <p:scale>
          <a:sx n="53" d="100"/>
          <a:sy n="53" d="100"/>
        </p:scale>
        <p:origin x="232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Suivi%20feu%20brousse\Bulleti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Suivi%20feu%20brousse\Bulleti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Suivi%20feu%20brousse\Bullet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Suivi%20feu%20brousse\Bulleti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Suivi%20feu%20brousse\Bulleti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89131846324087"/>
          <c:y val="5.630197201989471E-2"/>
          <c:w val="0.67697458549388656"/>
          <c:h val="0.6711973222256713"/>
        </c:manualLayout>
      </c:layout>
      <c:barChart>
        <c:barDir val="col"/>
        <c:grouping val="clustered"/>
        <c:varyColors val="0"/>
        <c:ser>
          <c:idx val="0"/>
          <c:order val="0"/>
          <c:tx>
            <c:v>Superficies brulées (ha)</c:v>
          </c:tx>
          <c:spPr>
            <a:solidFill>
              <a:schemeClr val="accent1"/>
            </a:solidFill>
            <a:ln>
              <a:noFill/>
            </a:ln>
            <a:effectLst/>
          </c:spPr>
          <c:invertIfNegative val="0"/>
          <c:cat>
            <c:strRef>
              <c:f>Feuil1!$B$2:$E$2</c:f>
              <c:strCache>
                <c:ptCount val="4"/>
                <c:pt idx="0">
                  <c:v>Oct/03 - Mar/04</c:v>
                </c:pt>
                <c:pt idx="1">
                  <c:v>Oct/05 - Mar/06</c:v>
                </c:pt>
                <c:pt idx="2">
                  <c:v>Oct/10 - Mar/11</c:v>
                </c:pt>
                <c:pt idx="3">
                  <c:v>Oct/15 - Mar/16</c:v>
                </c:pt>
              </c:strCache>
            </c:strRef>
          </c:cat>
          <c:val>
            <c:numRef>
              <c:f>Feuil1!$B$4:$E$4</c:f>
              <c:numCache>
                <c:formatCode>#,##0.00</c:formatCode>
                <c:ptCount val="4"/>
                <c:pt idx="0">
                  <c:v>2133.68217</c:v>
                </c:pt>
                <c:pt idx="1">
                  <c:v>2849.7925099999998</c:v>
                </c:pt>
                <c:pt idx="2">
                  <c:v>2145.7077600000002</c:v>
                </c:pt>
                <c:pt idx="3">
                  <c:v>1737.40797</c:v>
                </c:pt>
              </c:numCache>
            </c:numRef>
          </c:val>
        </c:ser>
        <c:dLbls>
          <c:showLegendKey val="0"/>
          <c:showVal val="0"/>
          <c:showCatName val="0"/>
          <c:showSerName val="0"/>
          <c:showPercent val="0"/>
          <c:showBubbleSize val="0"/>
        </c:dLbls>
        <c:gapWidth val="150"/>
        <c:axId val="893433248"/>
        <c:axId val="893433792"/>
      </c:barChart>
      <c:lineChart>
        <c:grouping val="standard"/>
        <c:varyColors val="0"/>
        <c:ser>
          <c:idx val="1"/>
          <c:order val="1"/>
          <c:tx>
            <c:v>Savanes Densité (%)</c:v>
          </c:tx>
          <c:spPr>
            <a:ln w="28575" cap="rnd">
              <a:solidFill>
                <a:schemeClr val="accent2"/>
              </a:solidFill>
              <a:round/>
            </a:ln>
            <a:effectLst/>
          </c:spPr>
          <c:marker>
            <c:symbol val="none"/>
          </c:marker>
          <c:cat>
            <c:strRef>
              <c:f>Feuil1!$B$2:$E$2</c:f>
              <c:strCache>
                <c:ptCount val="4"/>
                <c:pt idx="0">
                  <c:v>Oct/03 - Mar/04</c:v>
                </c:pt>
                <c:pt idx="1">
                  <c:v>Oct/05 - Mar/06</c:v>
                </c:pt>
                <c:pt idx="2">
                  <c:v>Oct/10 - Mar/11</c:v>
                </c:pt>
                <c:pt idx="3">
                  <c:v>Oct/15 - Mar/16</c:v>
                </c:pt>
              </c:strCache>
            </c:strRef>
          </c:cat>
          <c:val>
            <c:numRef>
              <c:f>Feuil1!$J$4:$M$4</c:f>
              <c:numCache>
                <c:formatCode>General</c:formatCode>
                <c:ptCount val="4"/>
                <c:pt idx="0">
                  <c:v>24.896713568190901</c:v>
                </c:pt>
                <c:pt idx="1">
                  <c:v>33.252594434083782</c:v>
                </c:pt>
                <c:pt idx="2">
                  <c:v>25.037033281186631</c:v>
                </c:pt>
                <c:pt idx="3">
                  <c:v>20.272817192910232</c:v>
                </c:pt>
              </c:numCache>
            </c:numRef>
          </c:val>
          <c:smooth val="0"/>
        </c:ser>
        <c:dLbls>
          <c:showLegendKey val="0"/>
          <c:showVal val="0"/>
          <c:showCatName val="0"/>
          <c:showSerName val="0"/>
          <c:showPercent val="0"/>
          <c:showBubbleSize val="0"/>
        </c:dLbls>
        <c:marker val="1"/>
        <c:smooth val="0"/>
        <c:axId val="893434336"/>
        <c:axId val="893428352"/>
      </c:lineChart>
      <c:catAx>
        <c:axId val="89343324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b="1"/>
                  <a:t>Saisons des feux de</a:t>
                </a:r>
                <a:r>
                  <a:rPr lang="fr-FR" b="1" baseline="0"/>
                  <a:t> végétation</a:t>
                </a:r>
                <a:endParaRPr lang="fr-FR" b="1"/>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33792"/>
        <c:crosses val="autoZero"/>
        <c:auto val="1"/>
        <c:lblAlgn val="ctr"/>
        <c:lblOffset val="100"/>
        <c:noMultiLvlLbl val="0"/>
      </c:catAx>
      <c:valAx>
        <c:axId val="893433792"/>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b="1"/>
                  <a:t>Superficies brulées (km²)</a:t>
                </a:r>
              </a:p>
            </c:rich>
          </c:tx>
          <c:layout>
            <c:manualLayout>
              <c:xMode val="edge"/>
              <c:yMode val="edge"/>
              <c:x val="1.4805935914528017E-2"/>
              <c:y val="3.1117363679959559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33248"/>
        <c:crosses val="autoZero"/>
        <c:crossBetween val="between"/>
      </c:valAx>
      <c:valAx>
        <c:axId val="893428352"/>
        <c:scaling>
          <c:orientation val="minMax"/>
          <c:max val="5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b="1"/>
                  <a:t>Densité</a:t>
                </a:r>
                <a:r>
                  <a:rPr lang="fr-FR" b="1" baseline="0"/>
                  <a:t> (%)</a:t>
                </a:r>
                <a:endParaRPr lang="fr-FR"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accent2"/>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34336"/>
        <c:crosses val="max"/>
        <c:crossBetween val="between"/>
        <c:majorUnit val="10"/>
      </c:valAx>
      <c:catAx>
        <c:axId val="893434336"/>
        <c:scaling>
          <c:orientation val="minMax"/>
        </c:scaling>
        <c:delete val="1"/>
        <c:axPos val="b"/>
        <c:numFmt formatCode="General" sourceLinked="1"/>
        <c:majorTickMark val="out"/>
        <c:minorTickMark val="none"/>
        <c:tickLblPos val="nextTo"/>
        <c:crossAx val="8934283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1540279022009"/>
          <c:y val="5.630197201989471E-2"/>
          <c:w val="0.68585907712381844"/>
          <c:h val="0.64801390380492707"/>
        </c:manualLayout>
      </c:layout>
      <c:barChart>
        <c:barDir val="col"/>
        <c:grouping val="clustered"/>
        <c:varyColors val="0"/>
        <c:ser>
          <c:idx val="0"/>
          <c:order val="0"/>
          <c:tx>
            <c:v>Superficies brulées (ha)</c:v>
          </c:tx>
          <c:spPr>
            <a:solidFill>
              <a:schemeClr val="accent1"/>
            </a:solidFill>
            <a:ln>
              <a:noFill/>
            </a:ln>
            <a:effectLst/>
          </c:spPr>
          <c:invertIfNegative val="0"/>
          <c:cat>
            <c:strRef>
              <c:f>Feuil1!$B$2:$E$2</c:f>
              <c:strCache>
                <c:ptCount val="4"/>
                <c:pt idx="0">
                  <c:v>Oct/03 - Mar/04</c:v>
                </c:pt>
                <c:pt idx="1">
                  <c:v>Oct/05 - Mar/06</c:v>
                </c:pt>
                <c:pt idx="2">
                  <c:v>Oct/10 - Mar/11</c:v>
                </c:pt>
                <c:pt idx="3">
                  <c:v>Oct/15 - Mar/16</c:v>
                </c:pt>
              </c:strCache>
            </c:strRef>
          </c:cat>
          <c:val>
            <c:numRef>
              <c:f>Feuil1!$B$6:$E$6</c:f>
              <c:numCache>
                <c:formatCode>#,##0.00</c:formatCode>
                <c:ptCount val="4"/>
                <c:pt idx="0">
                  <c:v>3784.9596500000002</c:v>
                </c:pt>
                <c:pt idx="1">
                  <c:v>4457.3108499999998</c:v>
                </c:pt>
                <c:pt idx="2">
                  <c:v>2874.2166200000001</c:v>
                </c:pt>
                <c:pt idx="3">
                  <c:v>3174.98119</c:v>
                </c:pt>
              </c:numCache>
            </c:numRef>
          </c:val>
        </c:ser>
        <c:dLbls>
          <c:showLegendKey val="0"/>
          <c:showVal val="0"/>
          <c:showCatName val="0"/>
          <c:showSerName val="0"/>
          <c:showPercent val="0"/>
          <c:showBubbleSize val="0"/>
        </c:dLbls>
        <c:gapWidth val="150"/>
        <c:axId val="893434880"/>
        <c:axId val="893435968"/>
      </c:barChart>
      <c:lineChart>
        <c:grouping val="standard"/>
        <c:varyColors val="0"/>
        <c:ser>
          <c:idx val="1"/>
          <c:order val="1"/>
          <c:tx>
            <c:v>Kara Densité (%)</c:v>
          </c:tx>
          <c:spPr>
            <a:ln w="28575" cap="rnd">
              <a:solidFill>
                <a:schemeClr val="accent2"/>
              </a:solidFill>
              <a:round/>
            </a:ln>
            <a:effectLst/>
          </c:spPr>
          <c:marker>
            <c:symbol val="none"/>
          </c:marker>
          <c:cat>
            <c:strRef>
              <c:f>Feuil1!$B$2:$E$2</c:f>
              <c:strCache>
                <c:ptCount val="4"/>
                <c:pt idx="0">
                  <c:v>Oct/03 - Mar/04</c:v>
                </c:pt>
                <c:pt idx="1">
                  <c:v>Oct/05 - Mar/06</c:v>
                </c:pt>
                <c:pt idx="2">
                  <c:v>Oct/10 - Mar/11</c:v>
                </c:pt>
                <c:pt idx="3">
                  <c:v>Oct/15 - Mar/16</c:v>
                </c:pt>
              </c:strCache>
            </c:strRef>
          </c:cat>
          <c:val>
            <c:numRef>
              <c:f>Feuil1!$J$6:$M$6</c:f>
              <c:numCache>
                <c:formatCode>General</c:formatCode>
                <c:ptCount val="4"/>
                <c:pt idx="0">
                  <c:v>32.137764993439525</c:v>
                </c:pt>
                <c:pt idx="1">
                  <c:v>37.846640875024434</c:v>
                </c:pt>
                <c:pt idx="2">
                  <c:v>24.404724703947132</c:v>
                </c:pt>
                <c:pt idx="3">
                  <c:v>26.958490652023457</c:v>
                </c:pt>
              </c:numCache>
            </c:numRef>
          </c:val>
          <c:smooth val="0"/>
        </c:ser>
        <c:dLbls>
          <c:showLegendKey val="0"/>
          <c:showVal val="0"/>
          <c:showCatName val="0"/>
          <c:showSerName val="0"/>
          <c:showPercent val="0"/>
          <c:showBubbleSize val="0"/>
        </c:dLbls>
        <c:marker val="1"/>
        <c:smooth val="0"/>
        <c:axId val="893425088"/>
        <c:axId val="893437056"/>
      </c:lineChart>
      <c:catAx>
        <c:axId val="893434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Saisons des feux de végétation</a:t>
                </a:r>
                <a:endParaRPr lang="fr-FR" b="1">
                  <a:effectLst/>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35968"/>
        <c:crosses val="autoZero"/>
        <c:auto val="1"/>
        <c:lblAlgn val="ctr"/>
        <c:lblOffset val="100"/>
        <c:noMultiLvlLbl val="0"/>
      </c:catAx>
      <c:valAx>
        <c:axId val="89343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Superficies brulées (km²)</a:t>
                </a:r>
                <a:endParaRPr lang="fr-FR" b="1">
                  <a:effectLst/>
                </a:endParaRPr>
              </a:p>
            </c:rich>
          </c:tx>
          <c:layout>
            <c:manualLayout>
              <c:xMode val="edge"/>
              <c:yMode val="edge"/>
              <c:x val="2.8055393372367608E-3"/>
              <c:y val="2.7749488739934249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34880"/>
        <c:crosses val="autoZero"/>
        <c:crossBetween val="between"/>
        <c:majorUnit val="1000"/>
      </c:valAx>
      <c:valAx>
        <c:axId val="893437056"/>
        <c:scaling>
          <c:orientation val="minMax"/>
          <c:max val="5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Densité (%)</a:t>
                </a:r>
                <a:endParaRPr lang="fr-FR" b="1">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accent2"/>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25088"/>
        <c:crosses val="max"/>
        <c:crossBetween val="between"/>
        <c:majorUnit val="10"/>
      </c:valAx>
      <c:catAx>
        <c:axId val="893425088"/>
        <c:scaling>
          <c:orientation val="minMax"/>
        </c:scaling>
        <c:delete val="1"/>
        <c:axPos val="b"/>
        <c:numFmt formatCode="General" sourceLinked="1"/>
        <c:majorTickMark val="out"/>
        <c:minorTickMark val="none"/>
        <c:tickLblPos val="nextTo"/>
        <c:crossAx val="893437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71131468484179"/>
          <c:y val="5.630197201989471E-2"/>
          <c:w val="0.66826451650299723"/>
          <c:h val="0.63458333689419122"/>
        </c:manualLayout>
      </c:layout>
      <c:barChart>
        <c:barDir val="col"/>
        <c:grouping val="clustered"/>
        <c:varyColors val="0"/>
        <c:ser>
          <c:idx val="0"/>
          <c:order val="0"/>
          <c:tx>
            <c:v>Superficies brulées (ha)</c:v>
          </c:tx>
          <c:spPr>
            <a:solidFill>
              <a:schemeClr val="accent1"/>
            </a:solidFill>
            <a:ln>
              <a:noFill/>
            </a:ln>
            <a:effectLst/>
          </c:spPr>
          <c:invertIfNegative val="0"/>
          <c:cat>
            <c:strRef>
              <c:f>Feuil1!$B$2:$E$2</c:f>
              <c:strCache>
                <c:ptCount val="4"/>
                <c:pt idx="0">
                  <c:v>Oct/03 - Mar/04</c:v>
                </c:pt>
                <c:pt idx="1">
                  <c:v>Oct/05 - Mar/06</c:v>
                </c:pt>
                <c:pt idx="2">
                  <c:v>Oct/10 - Mar/11</c:v>
                </c:pt>
                <c:pt idx="3">
                  <c:v>Oct/15 - Mar/16</c:v>
                </c:pt>
              </c:strCache>
            </c:strRef>
          </c:cat>
          <c:val>
            <c:numRef>
              <c:f>Feuil1!$B$8:$E$8</c:f>
              <c:numCache>
                <c:formatCode>#,##0.00</c:formatCode>
                <c:ptCount val="4"/>
                <c:pt idx="0">
                  <c:v>1060.4392699999999</c:v>
                </c:pt>
                <c:pt idx="1">
                  <c:v>1746.6118100000001</c:v>
                </c:pt>
                <c:pt idx="2">
                  <c:v>628.34311000000002</c:v>
                </c:pt>
                <c:pt idx="3">
                  <c:v>1319.4063599999999</c:v>
                </c:pt>
              </c:numCache>
            </c:numRef>
          </c:val>
        </c:ser>
        <c:dLbls>
          <c:showLegendKey val="0"/>
          <c:showVal val="0"/>
          <c:showCatName val="0"/>
          <c:showSerName val="0"/>
          <c:showPercent val="0"/>
          <c:showBubbleSize val="0"/>
        </c:dLbls>
        <c:gapWidth val="150"/>
        <c:axId val="893429440"/>
        <c:axId val="893422912"/>
      </c:barChart>
      <c:lineChart>
        <c:grouping val="standard"/>
        <c:varyColors val="0"/>
        <c:ser>
          <c:idx val="1"/>
          <c:order val="1"/>
          <c:tx>
            <c:v>Centrale Densité (%)</c:v>
          </c:tx>
          <c:spPr>
            <a:ln w="28575" cap="rnd">
              <a:solidFill>
                <a:schemeClr val="accent2"/>
              </a:solidFill>
              <a:round/>
            </a:ln>
            <a:effectLst/>
          </c:spPr>
          <c:marker>
            <c:symbol val="none"/>
          </c:marker>
          <c:cat>
            <c:strRef>
              <c:f>Feuil1!$B$2:$E$2</c:f>
              <c:strCache>
                <c:ptCount val="4"/>
                <c:pt idx="0">
                  <c:v>Oct/03 - Mar/04</c:v>
                </c:pt>
                <c:pt idx="1">
                  <c:v>Oct/05 - Mar/06</c:v>
                </c:pt>
                <c:pt idx="2">
                  <c:v>Oct/10 - Mar/11</c:v>
                </c:pt>
                <c:pt idx="3">
                  <c:v>Oct/15 - Mar/16</c:v>
                </c:pt>
              </c:strCache>
            </c:strRef>
          </c:cat>
          <c:val>
            <c:numRef>
              <c:f>Feuil1!$J$8:$M$8</c:f>
              <c:numCache>
                <c:formatCode>General</c:formatCode>
                <c:ptCount val="4"/>
                <c:pt idx="0">
                  <c:v>8.0788385449511431</c:v>
                </c:pt>
                <c:pt idx="1">
                  <c:v>13.306367665632456</c:v>
                </c:pt>
                <c:pt idx="2">
                  <c:v>4.786962045004687</c:v>
                </c:pt>
                <c:pt idx="3">
                  <c:v>10.051750495454289</c:v>
                </c:pt>
              </c:numCache>
            </c:numRef>
          </c:val>
          <c:smooth val="0"/>
        </c:ser>
        <c:dLbls>
          <c:showLegendKey val="0"/>
          <c:showVal val="0"/>
          <c:showCatName val="0"/>
          <c:showSerName val="0"/>
          <c:showPercent val="0"/>
          <c:showBubbleSize val="0"/>
        </c:dLbls>
        <c:marker val="1"/>
        <c:smooth val="0"/>
        <c:axId val="1124528496"/>
        <c:axId val="893424000"/>
      </c:lineChart>
      <c:catAx>
        <c:axId val="893429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Saisons des feux de végétation</a:t>
                </a:r>
                <a:endParaRPr lang="fr-FR" b="1">
                  <a:effectLst/>
                </a:endParaRPr>
              </a:p>
            </c:rich>
          </c:tx>
          <c:layout>
            <c:manualLayout>
              <c:xMode val="edge"/>
              <c:yMode val="edge"/>
              <c:x val="0.28472832728730624"/>
              <c:y val="0.8873056763534210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22912"/>
        <c:crosses val="autoZero"/>
        <c:auto val="1"/>
        <c:lblAlgn val="ctr"/>
        <c:lblOffset val="100"/>
        <c:noMultiLvlLbl val="0"/>
      </c:catAx>
      <c:valAx>
        <c:axId val="89342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Superficies brulées (km²)</a:t>
                </a:r>
                <a:endParaRPr lang="fr-FR" b="1">
                  <a:effectLst/>
                </a:endParaRPr>
              </a:p>
            </c:rich>
          </c:tx>
          <c:layout>
            <c:manualLayout>
              <c:xMode val="edge"/>
              <c:yMode val="edge"/>
              <c:x val="9.5774382556527531E-3"/>
              <c:y val="2.6218317012395451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93429440"/>
        <c:crosses val="autoZero"/>
        <c:crossBetween val="between"/>
        <c:majorUnit val="500"/>
      </c:valAx>
      <c:valAx>
        <c:axId val="893424000"/>
        <c:scaling>
          <c:orientation val="minMax"/>
          <c:max val="2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Densité (%)</a:t>
                </a:r>
                <a:endParaRPr lang="fr-FR" b="1">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accent2"/>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28496"/>
        <c:crosses val="max"/>
        <c:crossBetween val="between"/>
        <c:majorUnit val="5"/>
      </c:valAx>
      <c:catAx>
        <c:axId val="1124528496"/>
        <c:scaling>
          <c:orientation val="minMax"/>
        </c:scaling>
        <c:delete val="1"/>
        <c:axPos val="b"/>
        <c:numFmt formatCode="General" sourceLinked="1"/>
        <c:majorTickMark val="out"/>
        <c:minorTickMark val="none"/>
        <c:tickLblPos val="nextTo"/>
        <c:crossAx val="8934240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95531909371971"/>
          <c:y val="5.630197201989471E-2"/>
          <c:w val="0.67025095329856565"/>
          <c:h val="0.62519125899490535"/>
        </c:manualLayout>
      </c:layout>
      <c:barChart>
        <c:barDir val="col"/>
        <c:grouping val="clustered"/>
        <c:varyColors val="0"/>
        <c:ser>
          <c:idx val="0"/>
          <c:order val="0"/>
          <c:tx>
            <c:v>Superficies brulées (ha)</c:v>
          </c:tx>
          <c:spPr>
            <a:solidFill>
              <a:schemeClr val="accent1"/>
            </a:solidFill>
            <a:ln>
              <a:noFill/>
            </a:ln>
            <a:effectLst/>
          </c:spPr>
          <c:invertIfNegative val="0"/>
          <c:cat>
            <c:strRef>
              <c:f>Feuil1!$B$2:$E$2</c:f>
              <c:strCache>
                <c:ptCount val="4"/>
                <c:pt idx="0">
                  <c:v>Oct/03 - Mar/04</c:v>
                </c:pt>
                <c:pt idx="1">
                  <c:v>Oct/05 - Mar/06</c:v>
                </c:pt>
                <c:pt idx="2">
                  <c:v>Oct/10 - Mar/11</c:v>
                </c:pt>
                <c:pt idx="3">
                  <c:v>Oct/15 - Mar/16</c:v>
                </c:pt>
              </c:strCache>
            </c:strRef>
          </c:cat>
          <c:val>
            <c:numRef>
              <c:f>Feuil1!$B$10:$E$10</c:f>
              <c:numCache>
                <c:formatCode>#,##0.00</c:formatCode>
                <c:ptCount val="4"/>
                <c:pt idx="0">
                  <c:v>754.31839000000002</c:v>
                </c:pt>
                <c:pt idx="1">
                  <c:v>573.46905000000004</c:v>
                </c:pt>
                <c:pt idx="2">
                  <c:v>471.82436000000001</c:v>
                </c:pt>
                <c:pt idx="3">
                  <c:v>1086.8576700000001</c:v>
                </c:pt>
              </c:numCache>
            </c:numRef>
          </c:val>
        </c:ser>
        <c:dLbls>
          <c:showLegendKey val="0"/>
          <c:showVal val="0"/>
          <c:showCatName val="0"/>
          <c:showSerName val="0"/>
          <c:showPercent val="0"/>
          <c:showBubbleSize val="0"/>
        </c:dLbls>
        <c:gapWidth val="150"/>
        <c:axId val="1124520880"/>
        <c:axId val="1124521424"/>
      </c:barChart>
      <c:lineChart>
        <c:grouping val="standard"/>
        <c:varyColors val="0"/>
        <c:ser>
          <c:idx val="1"/>
          <c:order val="1"/>
          <c:tx>
            <c:v>Plateaux Densité (%)</c:v>
          </c:tx>
          <c:spPr>
            <a:ln w="28575" cap="rnd">
              <a:solidFill>
                <a:schemeClr val="accent2"/>
              </a:solidFill>
              <a:round/>
            </a:ln>
            <a:effectLst/>
          </c:spPr>
          <c:marker>
            <c:symbol val="none"/>
          </c:marker>
          <c:cat>
            <c:strRef>
              <c:f>Feuil1!$B$2:$E$2</c:f>
              <c:strCache>
                <c:ptCount val="4"/>
                <c:pt idx="0">
                  <c:v>Oct/03 - Mar/04</c:v>
                </c:pt>
                <c:pt idx="1">
                  <c:v>Oct/05 - Mar/06</c:v>
                </c:pt>
                <c:pt idx="2">
                  <c:v>Oct/10 - Mar/11</c:v>
                </c:pt>
                <c:pt idx="3">
                  <c:v>Oct/15 - Mar/16</c:v>
                </c:pt>
              </c:strCache>
            </c:strRef>
          </c:cat>
          <c:val>
            <c:numRef>
              <c:f>Feuil1!$J$10:$M$10</c:f>
              <c:numCache>
                <c:formatCode>General</c:formatCode>
                <c:ptCount val="4"/>
                <c:pt idx="0">
                  <c:v>4.3323194115187871</c:v>
                </c:pt>
                <c:pt idx="1">
                  <c:v>3.2936371831266604</c:v>
                </c:pt>
                <c:pt idx="2">
                  <c:v>2.7098554943827216</c:v>
                </c:pt>
                <c:pt idx="3">
                  <c:v>6.2422110394247188</c:v>
                </c:pt>
              </c:numCache>
            </c:numRef>
          </c:val>
          <c:smooth val="0"/>
        </c:ser>
        <c:dLbls>
          <c:showLegendKey val="0"/>
          <c:showVal val="0"/>
          <c:showCatName val="0"/>
          <c:showSerName val="0"/>
          <c:showPercent val="0"/>
          <c:showBubbleSize val="0"/>
        </c:dLbls>
        <c:marker val="1"/>
        <c:smooth val="0"/>
        <c:axId val="1124531760"/>
        <c:axId val="1124523600"/>
      </c:lineChart>
      <c:catAx>
        <c:axId val="1124520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Saisons des feux de végétation</a:t>
                </a:r>
                <a:endParaRPr lang="fr-FR" b="1">
                  <a:effectLst/>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21424"/>
        <c:crosses val="autoZero"/>
        <c:auto val="1"/>
        <c:lblAlgn val="ctr"/>
        <c:lblOffset val="100"/>
        <c:noMultiLvlLbl val="0"/>
      </c:catAx>
      <c:valAx>
        <c:axId val="11245214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Superficies brulées (km²)</a:t>
                </a:r>
                <a:endParaRPr lang="fr-FR" b="1">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20880"/>
        <c:crosses val="autoZero"/>
        <c:crossBetween val="between"/>
      </c:valAx>
      <c:valAx>
        <c:axId val="1124523600"/>
        <c:scaling>
          <c:orientation val="minMax"/>
          <c:max val="1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Densité (%)</a:t>
                </a:r>
                <a:endParaRPr lang="fr-FR" b="1">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accent2"/>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31760"/>
        <c:crosses val="max"/>
        <c:crossBetween val="between"/>
        <c:majorUnit val="2"/>
      </c:valAx>
      <c:catAx>
        <c:axId val="1124531760"/>
        <c:scaling>
          <c:orientation val="minMax"/>
        </c:scaling>
        <c:delete val="1"/>
        <c:axPos val="b"/>
        <c:numFmt formatCode="General" sourceLinked="1"/>
        <c:majorTickMark val="out"/>
        <c:minorTickMark val="none"/>
        <c:tickLblPos val="nextTo"/>
        <c:crossAx val="112452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839819243232"/>
          <c:y val="3.4306418209279231E-2"/>
          <c:w val="0.6968080591971697"/>
          <c:h val="0.69263750969486448"/>
        </c:manualLayout>
      </c:layout>
      <c:barChart>
        <c:barDir val="col"/>
        <c:grouping val="clustered"/>
        <c:varyColors val="0"/>
        <c:ser>
          <c:idx val="0"/>
          <c:order val="0"/>
          <c:tx>
            <c:v>Superficies brulées (ha)</c:v>
          </c:tx>
          <c:spPr>
            <a:solidFill>
              <a:schemeClr val="accent1"/>
            </a:solidFill>
            <a:ln>
              <a:noFill/>
            </a:ln>
            <a:effectLst/>
          </c:spPr>
          <c:invertIfNegative val="0"/>
          <c:cat>
            <c:strRef>
              <c:f>Feuil1!$B$2:$E$2</c:f>
              <c:strCache>
                <c:ptCount val="4"/>
                <c:pt idx="0">
                  <c:v>Oct/03 - Mar/04</c:v>
                </c:pt>
                <c:pt idx="1">
                  <c:v>Oct/05 - Mar/06</c:v>
                </c:pt>
                <c:pt idx="2">
                  <c:v>Oct/10 - Mar/11</c:v>
                </c:pt>
                <c:pt idx="3">
                  <c:v>Oct/15 - Mar/16</c:v>
                </c:pt>
              </c:strCache>
            </c:strRef>
          </c:cat>
          <c:val>
            <c:numRef>
              <c:f>Feuil1!$B$12:$E$12</c:f>
              <c:numCache>
                <c:formatCode>#,##0.00</c:formatCode>
                <c:ptCount val="4"/>
                <c:pt idx="0">
                  <c:v>388.74607000000003</c:v>
                </c:pt>
                <c:pt idx="1">
                  <c:v>50.152140000000003</c:v>
                </c:pt>
                <c:pt idx="2">
                  <c:v>154.80751000000001</c:v>
                </c:pt>
                <c:pt idx="3">
                  <c:v>342.50461999999999</c:v>
                </c:pt>
              </c:numCache>
            </c:numRef>
          </c:val>
        </c:ser>
        <c:dLbls>
          <c:showLegendKey val="0"/>
          <c:showVal val="0"/>
          <c:showCatName val="0"/>
          <c:showSerName val="0"/>
          <c:showPercent val="0"/>
          <c:showBubbleSize val="0"/>
        </c:dLbls>
        <c:gapWidth val="150"/>
        <c:axId val="1124519792"/>
        <c:axId val="1124532304"/>
      </c:barChart>
      <c:lineChart>
        <c:grouping val="standard"/>
        <c:varyColors val="0"/>
        <c:ser>
          <c:idx val="1"/>
          <c:order val="1"/>
          <c:tx>
            <c:v>Densité (%)</c:v>
          </c:tx>
          <c:spPr>
            <a:ln w="28575" cap="rnd">
              <a:solidFill>
                <a:schemeClr val="accent2"/>
              </a:solidFill>
              <a:round/>
            </a:ln>
            <a:effectLst/>
          </c:spPr>
          <c:marker>
            <c:symbol val="none"/>
          </c:marker>
          <c:cat>
            <c:strRef>
              <c:f>Feuil1!$B$2:$E$2</c:f>
              <c:strCache>
                <c:ptCount val="4"/>
                <c:pt idx="0">
                  <c:v>Oct/03 - Mar/04</c:v>
                </c:pt>
                <c:pt idx="1">
                  <c:v>Oct/05 - Mar/06</c:v>
                </c:pt>
                <c:pt idx="2">
                  <c:v>Oct/10 - Mar/11</c:v>
                </c:pt>
                <c:pt idx="3">
                  <c:v>Oct/15 - Mar/16</c:v>
                </c:pt>
              </c:strCache>
            </c:strRef>
          </c:cat>
          <c:val>
            <c:numRef>
              <c:f>Feuil1!$J$12:$M$12</c:f>
              <c:numCache>
                <c:formatCode>General</c:formatCode>
                <c:ptCount val="4"/>
                <c:pt idx="0">
                  <c:v>6.1046959804678291</c:v>
                </c:pt>
                <c:pt idx="1">
                  <c:v>0.78756697776998696</c:v>
                </c:pt>
                <c:pt idx="2">
                  <c:v>2.4310285221487469</c:v>
                </c:pt>
                <c:pt idx="3">
                  <c:v>5.378540745133864</c:v>
                </c:pt>
              </c:numCache>
            </c:numRef>
          </c:val>
          <c:smooth val="0"/>
        </c:ser>
        <c:dLbls>
          <c:showLegendKey val="0"/>
          <c:showVal val="0"/>
          <c:showCatName val="0"/>
          <c:showSerName val="0"/>
          <c:showPercent val="0"/>
          <c:showBubbleSize val="0"/>
        </c:dLbls>
        <c:marker val="1"/>
        <c:smooth val="0"/>
        <c:axId val="1124524144"/>
        <c:axId val="1124518704"/>
      </c:lineChart>
      <c:catAx>
        <c:axId val="11245197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Saisons des feux de végétation</a:t>
                </a:r>
                <a:endParaRPr lang="fr-FR" b="1">
                  <a:effectLst/>
                </a:endParaRPr>
              </a:p>
            </c:rich>
          </c:tx>
          <c:layout>
            <c:manualLayout>
              <c:xMode val="edge"/>
              <c:yMode val="edge"/>
              <c:x val="0.29120836071177181"/>
              <c:y val="0.9050289358198744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32304"/>
        <c:crosses val="autoZero"/>
        <c:auto val="1"/>
        <c:lblAlgn val="ctr"/>
        <c:lblOffset val="100"/>
        <c:noMultiLvlLbl val="0"/>
      </c:catAx>
      <c:valAx>
        <c:axId val="1124532304"/>
        <c:scaling>
          <c:orientation val="minMax"/>
          <c:max val="4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Superficies brulées (km²)</a:t>
                </a:r>
                <a:endParaRPr lang="fr-FR" b="1">
                  <a:effectLst/>
                </a:endParaRPr>
              </a:p>
            </c:rich>
          </c:tx>
          <c:layout>
            <c:manualLayout>
              <c:xMode val="edge"/>
              <c:yMode val="edge"/>
              <c:x val="1.8215500118758245E-2"/>
              <c:y val="4.4856791421600324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0" sourceLinked="0"/>
        <c:majorTickMark val="none"/>
        <c:minorTickMark val="none"/>
        <c:tickLblPos val="nextTo"/>
        <c:spPr>
          <a:noFill/>
          <a:ln>
            <a:solidFill>
              <a:schemeClr val="accent1"/>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19792"/>
        <c:crosses val="autoZero"/>
        <c:crossBetween val="between"/>
        <c:majorUnit val="100"/>
      </c:valAx>
      <c:valAx>
        <c:axId val="1124518704"/>
        <c:scaling>
          <c:orientation val="minMax"/>
          <c:max val="10"/>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fr-FR" sz="1000" b="1" i="0" kern="1200" baseline="0">
                    <a:solidFill>
                      <a:srgbClr val="595959"/>
                    </a:solidFill>
                    <a:effectLst/>
                  </a:rPr>
                  <a:t>Densité (%)</a:t>
                </a:r>
                <a:endParaRPr lang="fr-FR" b="1">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accent2"/>
            </a:solidFill>
            <a:tailEnd type="triangle"/>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4524144"/>
        <c:crosses val="max"/>
        <c:crossBetween val="between"/>
        <c:majorUnit val="2"/>
      </c:valAx>
      <c:catAx>
        <c:axId val="1124524144"/>
        <c:scaling>
          <c:orientation val="minMax"/>
        </c:scaling>
        <c:delete val="1"/>
        <c:axPos val="b"/>
        <c:numFmt formatCode="General" sourceLinked="1"/>
        <c:majorTickMark val="out"/>
        <c:minorTickMark val="none"/>
        <c:tickLblPos val="nextTo"/>
        <c:crossAx val="11245187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57A60-3FD7-4801-86EC-1E68CAEFDE8C}" type="datetimeFigureOut">
              <a:rPr lang="en-US" smtClean="0"/>
              <a:pPr/>
              <a:t>3/15/2017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A3C84-9139-47E2-8AF0-0AE8CBC8444D}" type="slidenum">
              <a:rPr lang="en-US" smtClean="0"/>
              <a:pPr/>
              <a:t>‹N°›</a:t>
            </a:fld>
            <a:endParaRPr lang="en-US"/>
          </a:p>
        </p:txBody>
      </p:sp>
    </p:spTree>
    <p:extLst>
      <p:ext uri="{BB962C8B-B14F-4D97-AF65-F5344CB8AC3E}">
        <p14:creationId xmlns:p14="http://schemas.microsoft.com/office/powerpoint/2010/main" val="29963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A3C84-9139-47E2-8AF0-0AE8CBC8444D}" type="slidenum">
              <a:rPr lang="en-US" smtClean="0"/>
              <a:pPr/>
              <a:t>1</a:t>
            </a:fld>
            <a:endParaRPr lang="en-US"/>
          </a:p>
        </p:txBody>
      </p:sp>
    </p:spTree>
    <p:extLst>
      <p:ext uri="{BB962C8B-B14F-4D97-AF65-F5344CB8AC3E}">
        <p14:creationId xmlns:p14="http://schemas.microsoft.com/office/powerpoint/2010/main" val="247430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A3C84-9139-47E2-8AF0-0AE8CBC8444D}" type="slidenum">
              <a:rPr lang="en-US" smtClean="0"/>
              <a:pPr/>
              <a:t>2</a:t>
            </a:fld>
            <a:endParaRPr lang="en-US"/>
          </a:p>
        </p:txBody>
      </p:sp>
    </p:spTree>
    <p:extLst>
      <p:ext uri="{BB962C8B-B14F-4D97-AF65-F5344CB8AC3E}">
        <p14:creationId xmlns:p14="http://schemas.microsoft.com/office/powerpoint/2010/main" val="110844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A3C84-9139-47E2-8AF0-0AE8CBC8444D}" type="slidenum">
              <a:rPr lang="en-US" smtClean="0"/>
              <a:pPr/>
              <a:t>3</a:t>
            </a:fld>
            <a:endParaRPr lang="en-US"/>
          </a:p>
        </p:txBody>
      </p:sp>
    </p:spTree>
    <p:extLst>
      <p:ext uri="{BB962C8B-B14F-4D97-AF65-F5344CB8AC3E}">
        <p14:creationId xmlns:p14="http://schemas.microsoft.com/office/powerpoint/2010/main" val="1964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A3C84-9139-47E2-8AF0-0AE8CBC8444D}" type="slidenum">
              <a:rPr lang="en-US" smtClean="0"/>
              <a:pPr/>
              <a:t>4</a:t>
            </a:fld>
            <a:endParaRPr lang="en-US"/>
          </a:p>
        </p:txBody>
      </p:sp>
    </p:spTree>
    <p:extLst>
      <p:ext uri="{BB962C8B-B14F-4D97-AF65-F5344CB8AC3E}">
        <p14:creationId xmlns:p14="http://schemas.microsoft.com/office/powerpoint/2010/main" val="95730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A3C84-9139-47E2-8AF0-0AE8CBC8444D}" type="slidenum">
              <a:rPr lang="en-US" smtClean="0"/>
              <a:pPr/>
              <a:t>5</a:t>
            </a:fld>
            <a:endParaRPr lang="en-US"/>
          </a:p>
        </p:txBody>
      </p:sp>
    </p:spTree>
    <p:extLst>
      <p:ext uri="{BB962C8B-B14F-4D97-AF65-F5344CB8AC3E}">
        <p14:creationId xmlns:p14="http://schemas.microsoft.com/office/powerpoint/2010/main" val="111562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A3C84-9139-47E2-8AF0-0AE8CBC8444D}" type="slidenum">
              <a:rPr lang="en-US" smtClean="0"/>
              <a:pPr/>
              <a:t>6</a:t>
            </a:fld>
            <a:endParaRPr lang="en-US"/>
          </a:p>
        </p:txBody>
      </p:sp>
    </p:spTree>
    <p:extLst>
      <p:ext uri="{BB962C8B-B14F-4D97-AF65-F5344CB8AC3E}">
        <p14:creationId xmlns:p14="http://schemas.microsoft.com/office/powerpoint/2010/main" val="399429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A3C84-9139-47E2-8AF0-0AE8CBC8444D}" type="slidenum">
              <a:rPr lang="en-US" smtClean="0"/>
              <a:pPr/>
              <a:t>7</a:t>
            </a:fld>
            <a:endParaRPr lang="en-US"/>
          </a:p>
        </p:txBody>
      </p:sp>
    </p:spTree>
    <p:extLst>
      <p:ext uri="{BB962C8B-B14F-4D97-AF65-F5344CB8AC3E}">
        <p14:creationId xmlns:p14="http://schemas.microsoft.com/office/powerpoint/2010/main" val="202899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A3C84-9139-47E2-8AF0-0AE8CBC8444D}" type="slidenum">
              <a:rPr lang="en-US" smtClean="0"/>
              <a:pPr/>
              <a:t>8</a:t>
            </a:fld>
            <a:endParaRPr lang="en-US"/>
          </a:p>
        </p:txBody>
      </p:sp>
    </p:spTree>
    <p:extLst>
      <p:ext uri="{BB962C8B-B14F-4D97-AF65-F5344CB8AC3E}">
        <p14:creationId xmlns:p14="http://schemas.microsoft.com/office/powerpoint/2010/main" val="24611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6B00C-8F44-4966-BDBE-546057D2854B}"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157192" y="8473018"/>
            <a:ext cx="1600200" cy="486833"/>
          </a:xfrm>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4126479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59644-9631-4CB9-BA59-ADA5E6A14CB3}"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980344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393AD-F760-4E84-B9D8-14E35DC5A84C}"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3636414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E9DFD-F981-4229-9DFC-C3974AE55306}"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157192" y="8475134"/>
            <a:ext cx="1600200" cy="486833"/>
          </a:xfrm>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1339308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9976C-1FBB-4DA9-B7F5-3B21C2180C14}"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21669921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8F7ECC-08B5-44AA-B658-1536E60310B4}"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2303528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1322E-9C02-432A-8D9F-8AFFAF13E63F}" type="datetime1">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2490049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DFFCD3-BFD3-418B-A547-57DECC53BEA8}" type="datetime1">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27449123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BD32C-4901-4CEE-8A88-DF8FACDFFF26}" type="datetime1">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31647048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FEB21-CAE5-43AD-8453-262822411233}"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2635375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0F1D2-A9C8-4FEC-895A-E200DD69DF2F}"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89D26-BC48-4A9F-8B2E-E8CD0FA43F80}" type="slidenum">
              <a:rPr lang="en-US" smtClean="0"/>
              <a:pPr/>
              <a:t>‹N°›</a:t>
            </a:fld>
            <a:endParaRPr lang="en-US"/>
          </a:p>
        </p:txBody>
      </p:sp>
    </p:spTree>
    <p:extLst>
      <p:ext uri="{BB962C8B-B14F-4D97-AF65-F5344CB8AC3E}">
        <p14:creationId xmlns:p14="http://schemas.microsoft.com/office/powerpoint/2010/main" val="1868353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469BE83-81EA-4107-AAD1-6238DAA315FC}" type="datetime1">
              <a:rPr lang="en-US" smtClean="0"/>
              <a:t>3/15/2017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57192"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6889D26-BC48-4A9F-8B2E-E8CD0FA43F80}" type="slidenum">
              <a:rPr lang="en-US" smtClean="0"/>
              <a:pPr/>
              <a:t>‹N°›</a:t>
            </a:fld>
            <a:endParaRPr lang="en-US"/>
          </a:p>
        </p:txBody>
      </p:sp>
    </p:spTree>
    <p:extLst>
      <p:ext uri="{BB962C8B-B14F-4D97-AF65-F5344CB8AC3E}">
        <p14:creationId xmlns:p14="http://schemas.microsoft.com/office/powerpoint/2010/main" val="60168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1174" y="0"/>
            <a:ext cx="6869174"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p:cNvSpPr/>
          <p:nvPr/>
        </p:nvSpPr>
        <p:spPr>
          <a:xfrm>
            <a:off x="350502" y="2267744"/>
            <a:ext cx="2654212" cy="3960000"/>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r>
              <a:rPr lang="fr-FR" sz="1000" u="sng" dirty="0" smtClean="0"/>
              <a:t>Figure 1 : Situation des feux de végétation au Togo (oct. 2015 – mars 2016)</a:t>
            </a:r>
            <a:endParaRPr lang="fr-FR" sz="1000" u="sng" dirty="0"/>
          </a:p>
        </p:txBody>
      </p:sp>
      <p:sp>
        <p:nvSpPr>
          <p:cNvPr id="18" name="Rectangle 17"/>
          <p:cNvSpPr/>
          <p:nvPr/>
        </p:nvSpPr>
        <p:spPr>
          <a:xfrm>
            <a:off x="350085" y="1300665"/>
            <a:ext cx="6120000" cy="823063"/>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t>Bulletin N°1: </a:t>
            </a:r>
            <a:r>
              <a:rPr lang="fr-FR" b="1" dirty="0" smtClean="0"/>
              <a:t>Février</a:t>
            </a:r>
            <a:r>
              <a:rPr lang="en-US" b="1" dirty="0" smtClean="0"/>
              <a:t> 2017</a:t>
            </a:r>
            <a:endParaRPr lang="en-US" b="1" dirty="0" smtClean="0">
              <a:solidFill>
                <a:srgbClr val="FF0000"/>
              </a:solidFill>
            </a:endParaRPr>
          </a:p>
          <a:p>
            <a:pPr algn="ctr"/>
            <a:r>
              <a:rPr lang="fr-FR" sz="1600" b="1" dirty="0" smtClean="0"/>
              <a:t>Suivi des feux de végétation pour la veille environnementale </a:t>
            </a:r>
            <a:r>
              <a:rPr lang="en-US" sz="1600" b="1" dirty="0" smtClean="0"/>
              <a:t>au </a:t>
            </a:r>
            <a:r>
              <a:rPr lang="en-US" sz="1600" b="1" dirty="0"/>
              <a:t>Togo </a:t>
            </a:r>
          </a:p>
        </p:txBody>
      </p:sp>
      <p:sp>
        <p:nvSpPr>
          <p:cNvPr id="20" name="Rectangle 19"/>
          <p:cNvSpPr/>
          <p:nvPr/>
        </p:nvSpPr>
        <p:spPr>
          <a:xfrm>
            <a:off x="350084" y="6372200"/>
            <a:ext cx="3654980" cy="1404000"/>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r>
              <a:rPr lang="fr-FR" sz="1600" b="1" dirty="0"/>
              <a:t>SOMMAIRE</a:t>
            </a:r>
          </a:p>
          <a:p>
            <a:pPr algn="just"/>
            <a:endParaRPr lang="en-US" sz="600" dirty="0"/>
          </a:p>
          <a:p>
            <a:pPr algn="just">
              <a:tabLst>
                <a:tab pos="171450" algn="l"/>
                <a:tab pos="361950" algn="l"/>
                <a:tab pos="1695450" algn="l"/>
                <a:tab pos="3314700" algn="l"/>
              </a:tabLst>
            </a:pPr>
            <a:r>
              <a:rPr lang="en-US" sz="1200" dirty="0"/>
              <a:t>CONTEXTE ……………………………………………………………	1</a:t>
            </a:r>
          </a:p>
          <a:p>
            <a:pPr algn="just">
              <a:tabLst>
                <a:tab pos="3314700" algn="l"/>
                <a:tab pos="3409950" algn="l"/>
              </a:tabLst>
            </a:pPr>
            <a:r>
              <a:rPr lang="en-US" sz="1200" dirty="0"/>
              <a:t>SITUATION DANS LES 5 REGIONS ECONOMIQUES  .	2 </a:t>
            </a:r>
          </a:p>
          <a:p>
            <a:pPr marL="228600" indent="-228600" algn="just">
              <a:tabLst>
                <a:tab pos="3314700" algn="l"/>
              </a:tabLst>
            </a:pPr>
            <a:r>
              <a:rPr lang="en-US" sz="1200" dirty="0"/>
              <a:t>COMMENTAIRES  ……....………………………………………..	7</a:t>
            </a:r>
          </a:p>
          <a:p>
            <a:pPr marL="180975" indent="-180975">
              <a:tabLst>
                <a:tab pos="3314700" algn="l"/>
              </a:tabLst>
            </a:pPr>
            <a:r>
              <a:rPr lang="en-US" sz="1200" dirty="0"/>
              <a:t>RECOMMANDATIONS …………………………………………..	8</a:t>
            </a:r>
          </a:p>
          <a:p>
            <a:pPr marL="180975" indent="-180975">
              <a:tabLst>
                <a:tab pos="3314700" algn="l"/>
              </a:tabLst>
            </a:pPr>
            <a:r>
              <a:rPr lang="en-US" sz="1200" dirty="0"/>
              <a:t>PRESENTATION DU PROJET MESA …………………………	8</a:t>
            </a:r>
            <a:endParaRPr lang="en-US" sz="1100" dirty="0"/>
          </a:p>
        </p:txBody>
      </p:sp>
      <p:pic>
        <p:nvPicPr>
          <p:cNvPr id="25"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sp>
        <p:nvSpPr>
          <p:cNvPr id="28" name="Rounded Rectangle 27"/>
          <p:cNvSpPr/>
          <p:nvPr/>
        </p:nvSpPr>
        <p:spPr>
          <a:xfrm>
            <a:off x="3066085" y="2267743"/>
            <a:ext cx="3408935" cy="3960000"/>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pPr algn="just"/>
            <a:r>
              <a:rPr lang="fr-FR" sz="1100" b="1" dirty="0" smtClean="0">
                <a:latin typeface="Arial" panose="020B0604020202020204" pitchFamily="34" charset="0"/>
                <a:cs typeface="Arial" panose="020B0604020202020204" pitchFamily="34" charset="0"/>
              </a:rPr>
              <a:t>CONTEXTE</a:t>
            </a:r>
          </a:p>
          <a:p>
            <a:pPr algn="just"/>
            <a:endParaRPr lang="fr-FR" sz="600" b="1" dirty="0" smtClean="0">
              <a:latin typeface="Arial" panose="020B0604020202020204" pitchFamily="34" charset="0"/>
              <a:cs typeface="Arial" panose="020B0604020202020204" pitchFamily="34" charset="0"/>
            </a:endParaRPr>
          </a:p>
          <a:p>
            <a:pPr algn="just"/>
            <a:r>
              <a:rPr lang="fr-FR" sz="1100" dirty="0" smtClean="0">
                <a:solidFill>
                  <a:schemeClr val="tx1"/>
                </a:solidFill>
                <a:latin typeface="Arial" panose="020B0604020202020204" pitchFamily="34" charset="0"/>
                <a:cs typeface="Arial" panose="020B0604020202020204" pitchFamily="34" charset="0"/>
              </a:rPr>
              <a:t>Au </a:t>
            </a:r>
            <a:r>
              <a:rPr lang="fr-FR" sz="1100" dirty="0">
                <a:solidFill>
                  <a:schemeClr val="tx1"/>
                </a:solidFill>
                <a:latin typeface="Arial" panose="020B0604020202020204" pitchFamily="34" charset="0"/>
                <a:cs typeface="Arial" panose="020B0604020202020204" pitchFamily="34" charset="0"/>
              </a:rPr>
              <a:t>Togo les feux </a:t>
            </a:r>
            <a:r>
              <a:rPr lang="fr-FR" sz="1100" dirty="0" smtClean="0">
                <a:solidFill>
                  <a:schemeClr val="tx1"/>
                </a:solidFill>
                <a:latin typeface="Arial" panose="020B0604020202020204" pitchFamily="34" charset="0"/>
                <a:cs typeface="Arial" panose="020B0604020202020204" pitchFamily="34" charset="0"/>
              </a:rPr>
              <a:t> incontrôlés constituent </a:t>
            </a:r>
            <a:r>
              <a:rPr lang="fr-FR" sz="1100" dirty="0">
                <a:solidFill>
                  <a:schemeClr val="tx1"/>
                </a:solidFill>
                <a:latin typeface="Arial" panose="020B0604020202020204" pitchFamily="34" charset="0"/>
                <a:cs typeface="Arial" panose="020B0604020202020204" pitchFamily="34" charset="0"/>
              </a:rPr>
              <a:t>un facteur important de dégradation des terres et une menace sérieuse du patrimoine faunique et floristique. Ils provoquent la disparition du couvert végétal, la réduction de la biodiversité, la baisse de fertilité des sols, le déficit du fourrage pour le bétail, la perte de vies humaines et du cheptel, l’amplification de la transhumance, </a:t>
            </a:r>
            <a:r>
              <a:rPr lang="fr-FR" sz="1100" dirty="0" smtClean="0">
                <a:solidFill>
                  <a:schemeClr val="tx1"/>
                </a:solidFill>
                <a:latin typeface="Arial" panose="020B0604020202020204" pitchFamily="34" charset="0"/>
                <a:cs typeface="Arial" panose="020B0604020202020204" pitchFamily="34" charset="0"/>
              </a:rPr>
              <a:t> le rejet de CO</a:t>
            </a:r>
            <a:r>
              <a:rPr lang="fr-FR" sz="1100" baseline="-25000" dirty="0" smtClean="0">
                <a:solidFill>
                  <a:schemeClr val="tx1"/>
                </a:solidFill>
                <a:latin typeface="Arial" panose="020B0604020202020204" pitchFamily="34" charset="0"/>
                <a:cs typeface="Arial" panose="020B0604020202020204" pitchFamily="34" charset="0"/>
              </a:rPr>
              <a:t>2</a:t>
            </a:r>
            <a:r>
              <a:rPr lang="fr-FR" sz="1100" dirty="0" smtClean="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dans l’atmosphère </a:t>
            </a:r>
            <a:r>
              <a:rPr lang="fr-FR" sz="1100" dirty="0" smtClean="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sous forme de gaz à effet de </a:t>
            </a:r>
            <a:r>
              <a:rPr lang="fr-FR" sz="1100" dirty="0" smtClean="0">
                <a:solidFill>
                  <a:schemeClr val="tx1"/>
                </a:solidFill>
                <a:latin typeface="Arial" panose="020B0604020202020204" pitchFamily="34" charset="0"/>
                <a:cs typeface="Arial" panose="020B0604020202020204" pitchFamily="34" charset="0"/>
              </a:rPr>
              <a:t>serre et </a:t>
            </a:r>
            <a:r>
              <a:rPr lang="fr-FR" sz="1100" dirty="0">
                <a:solidFill>
                  <a:schemeClr val="tx1"/>
                </a:solidFill>
                <a:latin typeface="Arial" panose="020B0604020202020204" pitchFamily="34" charset="0"/>
                <a:cs typeface="Arial" panose="020B0604020202020204" pitchFamily="34" charset="0"/>
              </a:rPr>
              <a:t>la réduction des capacités de séquestration du carbone </a:t>
            </a:r>
            <a:r>
              <a:rPr lang="fr-FR" sz="1100" dirty="0" smtClean="0">
                <a:solidFill>
                  <a:schemeClr val="tx1"/>
                </a:solidFill>
                <a:latin typeface="Arial" panose="020B0604020202020204" pitchFamily="34" charset="0"/>
                <a:cs typeface="Arial" panose="020B0604020202020204" pitchFamily="34" charset="0"/>
              </a:rPr>
              <a:t>atmosphérique. </a:t>
            </a:r>
            <a:endParaRPr lang="fr-FR" sz="1100" dirty="0">
              <a:solidFill>
                <a:schemeClr val="tx1"/>
              </a:solidFill>
              <a:latin typeface="Arial" panose="020B0604020202020204" pitchFamily="34" charset="0"/>
              <a:cs typeface="Arial" panose="020B0604020202020204" pitchFamily="34" charset="0"/>
            </a:endParaRPr>
          </a:p>
          <a:p>
            <a:pPr algn="just"/>
            <a:endParaRPr lang="fr-FR" sz="600" dirty="0" smtClean="0">
              <a:solidFill>
                <a:schemeClr val="tx1"/>
              </a:solidFill>
              <a:latin typeface="Arial" panose="020B0604020202020204" pitchFamily="34" charset="0"/>
              <a:cs typeface="Arial" panose="020B0604020202020204" pitchFamily="34" charset="0"/>
            </a:endParaRPr>
          </a:p>
          <a:p>
            <a:pPr algn="just"/>
            <a:r>
              <a:rPr lang="fr-FR" sz="1100" dirty="0" smtClean="0">
                <a:solidFill>
                  <a:schemeClr val="tx1"/>
                </a:solidFill>
                <a:latin typeface="Arial" panose="020B0604020202020204" pitchFamily="34" charset="0"/>
                <a:cs typeface="Arial" panose="020B0604020202020204" pitchFamily="34" charset="0"/>
              </a:rPr>
              <a:t>Ainsi, pour informer et sensibiliser la population sur les menaces que représentent les feux de végétation,  l’agence </a:t>
            </a:r>
            <a:r>
              <a:rPr lang="fr-FR" sz="1100" dirty="0">
                <a:solidFill>
                  <a:schemeClr val="tx1"/>
                </a:solidFill>
                <a:latin typeface="Arial" panose="020B0604020202020204" pitchFamily="34" charset="0"/>
                <a:cs typeface="Arial" panose="020B0604020202020204" pitchFamily="34" charset="0"/>
              </a:rPr>
              <a:t>n</a:t>
            </a:r>
            <a:r>
              <a:rPr lang="fr-FR" sz="1100" dirty="0" smtClean="0">
                <a:solidFill>
                  <a:schemeClr val="tx1"/>
                </a:solidFill>
                <a:latin typeface="Arial" panose="020B0604020202020204" pitchFamily="34" charset="0"/>
                <a:cs typeface="Arial" panose="020B0604020202020204" pitchFamily="34" charset="0"/>
              </a:rPr>
              <a:t>ationale de gestion de l’environnement (ANGE) à travers l’observatoire national de l’environnement (ONE) a élaboré  avec </a:t>
            </a:r>
            <a:r>
              <a:rPr lang="fr-FR" sz="1100" dirty="0">
                <a:solidFill>
                  <a:schemeClr val="tx1"/>
                </a:solidFill>
                <a:latin typeface="Arial" panose="020B0604020202020204" pitchFamily="34" charset="0"/>
                <a:cs typeface="Arial" panose="020B0604020202020204" pitchFamily="34" charset="0"/>
              </a:rPr>
              <a:t>l’appui du gouvernement et du projet sous régional MESA </a:t>
            </a:r>
            <a:r>
              <a:rPr lang="fr-FR" sz="1100" dirty="0" smtClean="0">
                <a:solidFill>
                  <a:schemeClr val="tx1"/>
                </a:solidFill>
                <a:latin typeface="Arial" panose="020B0604020202020204" pitchFamily="34" charset="0"/>
                <a:cs typeface="Arial" panose="020B0604020202020204" pitchFamily="34" charset="0"/>
              </a:rPr>
              <a:t>la </a:t>
            </a:r>
            <a:r>
              <a:rPr lang="fr-FR" sz="1100" dirty="0">
                <a:solidFill>
                  <a:schemeClr val="tx1"/>
                </a:solidFill>
                <a:latin typeface="Arial" panose="020B0604020202020204" pitchFamily="34" charset="0"/>
                <a:cs typeface="Arial" panose="020B0604020202020204" pitchFamily="34" charset="0"/>
              </a:rPr>
              <a:t>cartographie des surfaces brûlées </a:t>
            </a:r>
            <a:r>
              <a:rPr lang="fr-FR" sz="1100" dirty="0" smtClean="0">
                <a:solidFill>
                  <a:schemeClr val="tx1"/>
                </a:solidFill>
                <a:latin typeface="Arial" panose="020B0604020202020204" pitchFamily="34" charset="0"/>
                <a:cs typeface="Arial" panose="020B0604020202020204" pitchFamily="34" charset="0"/>
              </a:rPr>
              <a:t>assortie </a:t>
            </a:r>
            <a:r>
              <a:rPr lang="fr-FR" sz="1100" dirty="0">
                <a:solidFill>
                  <a:schemeClr val="tx1"/>
                </a:solidFill>
                <a:latin typeface="Arial" panose="020B0604020202020204" pitchFamily="34" charset="0"/>
                <a:cs typeface="Arial" panose="020B0604020202020204" pitchFamily="34" charset="0"/>
              </a:rPr>
              <a:t>des statistiques </a:t>
            </a:r>
            <a:r>
              <a:rPr lang="fr-FR" sz="1100" dirty="0" smtClean="0">
                <a:solidFill>
                  <a:schemeClr val="tx1"/>
                </a:solidFill>
                <a:latin typeface="Arial" panose="020B0604020202020204" pitchFamily="34" charset="0"/>
                <a:cs typeface="Arial" panose="020B0604020202020204" pitchFamily="34" charset="0"/>
              </a:rPr>
              <a:t>de 2003 </a:t>
            </a:r>
            <a:r>
              <a:rPr lang="fr-FR" sz="1100" dirty="0">
                <a:solidFill>
                  <a:schemeClr val="tx1"/>
                </a:solidFill>
                <a:latin typeface="Arial" panose="020B0604020202020204" pitchFamily="34" charset="0"/>
                <a:cs typeface="Arial" panose="020B0604020202020204" pitchFamily="34" charset="0"/>
              </a:rPr>
              <a:t>jusqu’en </a:t>
            </a:r>
            <a:r>
              <a:rPr lang="fr-FR" sz="1100" dirty="0" smtClean="0">
                <a:solidFill>
                  <a:schemeClr val="tx1"/>
                </a:solidFill>
                <a:latin typeface="Arial" panose="020B0604020202020204" pitchFamily="34" charset="0"/>
                <a:cs typeface="Arial" panose="020B0604020202020204" pitchFamily="34" charset="0"/>
              </a:rPr>
              <a:t>2016 pour la  veille environnementale.</a:t>
            </a:r>
            <a:endParaRPr lang="fr-FR" sz="1100" dirty="0">
              <a:solidFill>
                <a:schemeClr val="tx1"/>
              </a:solidFill>
              <a:latin typeface="Arial" panose="020B0604020202020204" pitchFamily="34" charset="0"/>
              <a:cs typeface="Arial" panose="020B0604020202020204" pitchFamily="34" charset="0"/>
            </a:endParaRPr>
          </a:p>
        </p:txBody>
      </p:sp>
      <p:grpSp>
        <p:nvGrpSpPr>
          <p:cNvPr id="3" name="Groupe 2"/>
          <p:cNvGrpSpPr/>
          <p:nvPr/>
        </p:nvGrpSpPr>
        <p:grpSpPr>
          <a:xfrm>
            <a:off x="260648" y="7872728"/>
            <a:ext cx="6307157" cy="1132257"/>
            <a:chOff x="260648" y="7872728"/>
            <a:chExt cx="6307157" cy="113225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2" name="Group 1"/>
            <p:cNvGrpSpPr/>
            <p:nvPr/>
          </p:nvGrpSpPr>
          <p:grpSpPr>
            <a:xfrm>
              <a:off x="267805" y="7872728"/>
              <a:ext cx="6300000" cy="1132257"/>
              <a:chOff x="302670" y="7877273"/>
              <a:chExt cx="6205359" cy="1132257"/>
            </a:xfrm>
          </p:grpSpPr>
          <p:pic>
            <p:nvPicPr>
              <p:cNvPr id="12" name="Picture 11"/>
              <p:cNvPicPr>
                <a:picLocks noChangeAspect="1"/>
              </p:cNvPicPr>
              <p:nvPr/>
            </p:nvPicPr>
            <p:blipFill>
              <a:blip r:embed="rId5"/>
              <a:stretch>
                <a:fillRect/>
              </a:stretch>
            </p:blipFill>
            <p:spPr>
              <a:xfrm>
                <a:off x="3323964" y="7877273"/>
                <a:ext cx="1134684" cy="720000"/>
              </a:xfrm>
              <a:prstGeom prst="rect">
                <a:avLst/>
              </a:prstGeom>
            </p:spPr>
          </p:pic>
          <p:pic>
            <p:nvPicPr>
              <p:cNvPr id="14" name="Picture 13"/>
              <p:cNvPicPr/>
              <p:nvPr/>
            </p:nvPicPr>
            <p:blipFill rotWithShape="1">
              <a:blip r:embed="rId6"/>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6"/>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16" name="Picture 15"/>
              <p:cNvPicPr>
                <a:picLocks noChangeAspect="1"/>
              </p:cNvPicPr>
              <p:nvPr/>
            </p:nvPicPr>
            <p:blipFill rotWithShape="1">
              <a:blip r:embed="rId6"/>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pic>
        <p:nvPicPr>
          <p:cNvPr id="19" name="Image 18"/>
          <p:cNvPicPr>
            <a:picLocks noChangeAspect="1"/>
          </p:cNvPicPr>
          <p:nvPr/>
        </p:nvPicPr>
        <p:blipFill>
          <a:blip r:embed="rId7" cstate="print">
            <a:lum/>
            <a:alphaModFix/>
          </a:blip>
          <a:stretch>
            <a:fillRect/>
          </a:stretch>
        </p:blipFill>
        <p:spPr>
          <a:xfrm>
            <a:off x="640200" y="266561"/>
            <a:ext cx="628560" cy="842400"/>
          </a:xfrm>
          <a:prstGeom prst="rect">
            <a:avLst/>
          </a:prstGeom>
          <a:noFill/>
          <a:ln>
            <a:noFill/>
            <a:prstDash/>
          </a:ln>
        </p:spPr>
      </p:pic>
      <p:pic>
        <p:nvPicPr>
          <p:cNvPr id="21" name="Image 20" descr="C:\Users\HP\Pictures\logo-ang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sp>
        <p:nvSpPr>
          <p:cNvPr id="5" name="Espace réservé du numéro de diapositive 4"/>
          <p:cNvSpPr>
            <a:spLocks noGrp="1"/>
          </p:cNvSpPr>
          <p:nvPr>
            <p:ph type="sldNum" sz="quarter" idx="12"/>
          </p:nvPr>
        </p:nvSpPr>
        <p:spPr/>
        <p:txBody>
          <a:bodyPr/>
          <a:lstStyle/>
          <a:p>
            <a:fld id="{36889D26-BC48-4A9F-8B2E-E8CD0FA43F80}" type="slidenum">
              <a:rPr lang="en-US" smtClean="0"/>
              <a:pPr/>
              <a:t>1</a:t>
            </a:fld>
            <a:endParaRPr lang="en-US" dirty="0"/>
          </a:p>
        </p:txBody>
      </p:sp>
      <p:pic>
        <p:nvPicPr>
          <p:cNvPr id="22" name="Image 2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4093515" y="6372200"/>
            <a:ext cx="2376000" cy="1404000"/>
          </a:xfrm>
          <a:prstGeom prst="rect">
            <a:avLst/>
          </a:prstGeom>
        </p:spPr>
      </p:pic>
      <p:pic>
        <p:nvPicPr>
          <p:cNvPr id="6" name="Imag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800" y="2314800"/>
            <a:ext cx="2509677" cy="3564000"/>
          </a:xfrm>
          <a:prstGeom prst="rect">
            <a:avLst/>
          </a:prstGeom>
        </p:spPr>
      </p:pic>
    </p:spTree>
    <p:extLst>
      <p:ext uri="{BB962C8B-B14F-4D97-AF65-F5344CB8AC3E}">
        <p14:creationId xmlns:p14="http://schemas.microsoft.com/office/powerpoint/2010/main" val="411267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6773" y="1281178"/>
            <a:ext cx="6120000" cy="4199965"/>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r>
              <a:rPr lang="fr-FR" sz="1000" u="sng" dirty="0" smtClean="0">
                <a:latin typeface="Arial" panose="020B0604020202020204" pitchFamily="34" charset="0"/>
                <a:cs typeface="Arial" panose="020B0604020202020204" pitchFamily="34" charset="0"/>
              </a:rPr>
              <a:t>Figure 2 : Situation des feux de végétation dans la région des Savanes (2003-2016)</a:t>
            </a:r>
          </a:p>
          <a:p>
            <a:pPr algn="ctr"/>
            <a:endParaRPr lang="fr-FR" sz="500" u="sng" dirty="0">
              <a:latin typeface="Arial" panose="020B0604020202020204" pitchFamily="34" charset="0"/>
              <a:cs typeface="Arial" panose="020B0604020202020204" pitchFamily="34" charset="0"/>
            </a:endParaRPr>
          </a:p>
        </p:txBody>
      </p:sp>
      <p:sp>
        <p:nvSpPr>
          <p:cNvPr id="14" name="Rectangle 13"/>
          <p:cNvSpPr/>
          <p:nvPr/>
        </p:nvSpPr>
        <p:spPr>
          <a:xfrm>
            <a:off x="369000" y="5604916"/>
            <a:ext cx="61200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0"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23" name="Image 22"/>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4" name="Image 23"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8" name="Groupe 27"/>
          <p:cNvGrpSpPr/>
          <p:nvPr/>
        </p:nvGrpSpPr>
        <p:grpSpPr>
          <a:xfrm>
            <a:off x="260648" y="7872728"/>
            <a:ext cx="6307157" cy="1132257"/>
            <a:chOff x="260648" y="7872728"/>
            <a:chExt cx="6307157" cy="1132257"/>
          </a:xfrm>
        </p:grpSpPr>
        <p:pic>
          <p:nvPicPr>
            <p:cNvPr id="29"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30" name="Group 1"/>
            <p:cNvGrpSpPr/>
            <p:nvPr/>
          </p:nvGrpSpPr>
          <p:grpSpPr>
            <a:xfrm>
              <a:off x="267805" y="7872728"/>
              <a:ext cx="6300000" cy="1132257"/>
              <a:chOff x="302670" y="7877273"/>
              <a:chExt cx="6205359" cy="1132257"/>
            </a:xfrm>
          </p:grpSpPr>
          <p:pic>
            <p:nvPicPr>
              <p:cNvPr id="31" name="Picture 11"/>
              <p:cNvPicPr>
                <a:picLocks noChangeAspect="1"/>
              </p:cNvPicPr>
              <p:nvPr/>
            </p:nvPicPr>
            <p:blipFill>
              <a:blip r:embed="rId7"/>
              <a:stretch>
                <a:fillRect/>
              </a:stretch>
            </p:blipFill>
            <p:spPr>
              <a:xfrm>
                <a:off x="3323964" y="7877273"/>
                <a:ext cx="1134684" cy="720000"/>
              </a:xfrm>
              <a:prstGeom prst="rect">
                <a:avLst/>
              </a:prstGeom>
            </p:spPr>
          </p:pic>
          <p:pic>
            <p:nvPicPr>
              <p:cNvPr id="32"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3"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4"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2" name="Espace réservé du numéro de diapositive 1"/>
          <p:cNvSpPr>
            <a:spLocks noGrp="1"/>
          </p:cNvSpPr>
          <p:nvPr>
            <p:ph type="sldNum" sz="quarter" idx="12"/>
          </p:nvPr>
        </p:nvSpPr>
        <p:spPr/>
        <p:txBody>
          <a:bodyPr/>
          <a:lstStyle/>
          <a:p>
            <a:fld id="{36889D26-BC48-4A9F-8B2E-E8CD0FA43F80}" type="slidenum">
              <a:rPr lang="en-US" smtClean="0"/>
              <a:pPr/>
              <a:t>2</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3381513264"/>
              </p:ext>
            </p:extLst>
          </p:nvPr>
        </p:nvGraphicFramePr>
        <p:xfrm>
          <a:off x="3976588" y="5868144"/>
          <a:ext cx="2260724" cy="1512168"/>
        </p:xfrm>
        <a:graphic>
          <a:graphicData uri="http://schemas.openxmlformats.org/drawingml/2006/table">
            <a:tbl>
              <a:tblPr>
                <a:tableStyleId>{5C22544A-7EE6-4342-B048-85BDC9FD1C3A}</a:tableStyleId>
              </a:tblPr>
              <a:tblGrid>
                <a:gridCol w="842506"/>
                <a:gridCol w="744213"/>
                <a:gridCol w="674005"/>
              </a:tblGrid>
              <a:tr h="216024">
                <a:tc gridSpan="3">
                  <a:txBody>
                    <a:bodyPr/>
                    <a:lstStyle/>
                    <a:p>
                      <a:pPr algn="ctr" fontAlgn="b"/>
                      <a:r>
                        <a:rPr lang="fr-FR" sz="1050" b="1" u="none" strike="noStrike" dirty="0" smtClean="0">
                          <a:effectLst/>
                          <a:latin typeface="Arial" panose="020B0604020202020204" pitchFamily="34" charset="0"/>
                          <a:cs typeface="Arial" panose="020B0604020202020204" pitchFamily="34" charset="0"/>
                        </a:rPr>
                        <a:t>Savanes (8472,4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b="1" u="none" strike="noStrike" dirty="0" smtClean="0">
                          <a:effectLst/>
                          <a:latin typeface="Arial" panose="020B0604020202020204" pitchFamily="34" charset="0"/>
                          <a:cs typeface="Arial" panose="020B0604020202020204" pitchFamily="34" charset="0"/>
                        </a:rPr>
                        <a:t>Saisons</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a:effectLst/>
                          <a:latin typeface="Arial" panose="020B0604020202020204" pitchFamily="34" charset="0"/>
                          <a:cs typeface="Arial" panose="020B0604020202020204" pitchFamily="34" charset="0"/>
                        </a:rPr>
                        <a:t>S (km²)</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a:effectLst/>
                          <a:latin typeface="Arial" panose="020B0604020202020204" pitchFamily="34" charset="0"/>
                          <a:cs typeface="Arial" panose="020B0604020202020204" pitchFamily="34" charset="0"/>
                        </a:rPr>
                        <a:t>D (%)</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10/03-03/04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a:effectLst/>
                          <a:latin typeface="Arial" panose="020B0604020202020204" pitchFamily="34" charset="0"/>
                          <a:cs typeface="Arial" panose="020B0604020202020204" pitchFamily="34" charset="0"/>
                        </a:rPr>
                        <a:t>2 133,68</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smtClean="0">
                          <a:effectLst/>
                          <a:latin typeface="Arial" panose="020B0604020202020204" pitchFamily="34" charset="0"/>
                          <a:cs typeface="Arial" panose="020B0604020202020204" pitchFamily="34" charset="0"/>
                        </a:rPr>
                        <a:t>25,18</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10/05-03/06</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a:effectLst/>
                          <a:latin typeface="Arial" panose="020B0604020202020204" pitchFamily="34" charset="0"/>
                          <a:cs typeface="Arial" panose="020B0604020202020204" pitchFamily="34" charset="0"/>
                        </a:rPr>
                        <a:t>2 849,79</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smtClean="0">
                          <a:effectLst/>
                          <a:latin typeface="Arial" panose="020B0604020202020204" pitchFamily="34" charset="0"/>
                          <a:cs typeface="Arial" panose="020B0604020202020204" pitchFamily="34" charset="0"/>
                        </a:rPr>
                        <a:t>33,64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10/10-03/11</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a:effectLst/>
                          <a:latin typeface="Arial" panose="020B0604020202020204" pitchFamily="34" charset="0"/>
                          <a:cs typeface="Arial" panose="020B0604020202020204" pitchFamily="34" charset="0"/>
                        </a:rPr>
                        <a:t>2 145,71</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smtClean="0">
                          <a:effectLst/>
                          <a:latin typeface="Arial" panose="020B0604020202020204" pitchFamily="34" charset="0"/>
                          <a:cs typeface="Arial" panose="020B0604020202020204" pitchFamily="34" charset="0"/>
                        </a:rPr>
                        <a:t>25,33</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10/15-03/16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a:effectLst/>
                          <a:latin typeface="Arial" panose="020B0604020202020204" pitchFamily="34" charset="0"/>
                          <a:cs typeface="Arial" panose="020B0604020202020204" pitchFamily="34" charset="0"/>
                        </a:rPr>
                        <a:t>1 737,41</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smtClean="0">
                          <a:effectLst/>
                          <a:latin typeface="Arial" panose="020B0604020202020204" pitchFamily="34" charset="0"/>
                          <a:cs typeface="Arial" panose="020B0604020202020204" pitchFamily="34" charset="0"/>
                        </a:rPr>
                        <a:t>20,51</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smtClean="0">
                          <a:effectLst/>
                          <a:latin typeface="Arial" panose="020B0604020202020204" pitchFamily="34" charset="0"/>
                          <a:cs typeface="Arial" panose="020B0604020202020204" pitchFamily="34" charset="0"/>
                        </a:rPr>
                        <a:t>Moyenne</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a:effectLst/>
                          <a:latin typeface="Arial" panose="020B0604020202020204" pitchFamily="34" charset="0"/>
                          <a:cs typeface="Arial" panose="020B0604020202020204" pitchFamily="34" charset="0"/>
                        </a:rPr>
                        <a:t>2 216,65</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dirty="0" smtClean="0">
                          <a:effectLst/>
                          <a:latin typeface="Arial" panose="020B0604020202020204" pitchFamily="34" charset="0"/>
                          <a:cs typeface="Arial" panose="020B0604020202020204" pitchFamily="34" charset="0"/>
                        </a:rPr>
                        <a:t>26,16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Graphique 20"/>
          <p:cNvGraphicFramePr>
            <a:graphicFrameLocks/>
          </p:cNvGraphicFramePr>
          <p:nvPr>
            <p:extLst>
              <p:ext uri="{D42A27DB-BD31-4B8C-83A1-F6EECF244321}">
                <p14:modId xmlns:p14="http://schemas.microsoft.com/office/powerpoint/2010/main" val="3820611933"/>
              </p:ext>
            </p:extLst>
          </p:nvPr>
        </p:nvGraphicFramePr>
        <p:xfrm>
          <a:off x="404664" y="5652121"/>
          <a:ext cx="3456384" cy="2010196"/>
        </p:xfrm>
        <a:graphic>
          <a:graphicData uri="http://schemas.openxmlformats.org/drawingml/2006/chart">
            <c:chart xmlns:c="http://schemas.openxmlformats.org/drawingml/2006/chart" xmlns:r="http://schemas.openxmlformats.org/officeDocument/2006/relationships" r:id="rId9"/>
          </a:graphicData>
        </a:graphic>
      </p:graphicFrame>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600" y="1321200"/>
            <a:ext cx="5352567" cy="3852000"/>
          </a:xfrm>
          <a:prstGeom prst="rect">
            <a:avLst/>
          </a:prstGeom>
        </p:spPr>
      </p:pic>
    </p:spTree>
    <p:extLst>
      <p:ext uri="{BB962C8B-B14F-4D97-AF65-F5344CB8AC3E}">
        <p14:creationId xmlns:p14="http://schemas.microsoft.com/office/powerpoint/2010/main" val="2960988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7242" y="1259691"/>
            <a:ext cx="6120000" cy="4199965"/>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endParaRPr lang="fr-FR" sz="1000" u="sng" dirty="0" smtClean="0">
              <a:latin typeface="Arial" panose="020B0604020202020204" pitchFamily="34" charset="0"/>
              <a:cs typeface="Arial" panose="020B0604020202020204" pitchFamily="34" charset="0"/>
            </a:endParaRPr>
          </a:p>
          <a:p>
            <a:pPr algn="ctr"/>
            <a:endParaRPr lang="fr-FR" sz="1000" u="sng" dirty="0">
              <a:latin typeface="Arial" panose="020B0604020202020204" pitchFamily="34" charset="0"/>
              <a:cs typeface="Arial" panose="020B0604020202020204" pitchFamily="34" charset="0"/>
            </a:endParaRPr>
          </a:p>
          <a:p>
            <a:pPr algn="ctr"/>
            <a:endParaRPr lang="fr-FR" sz="1000" u="sng" dirty="0" smtClean="0">
              <a:latin typeface="Arial" panose="020B0604020202020204" pitchFamily="34" charset="0"/>
              <a:cs typeface="Arial" panose="020B0604020202020204" pitchFamily="34" charset="0"/>
            </a:endParaRPr>
          </a:p>
          <a:p>
            <a:pPr algn="ctr"/>
            <a:endParaRPr lang="fr-FR" sz="1000" u="sng" dirty="0">
              <a:latin typeface="Arial" panose="020B0604020202020204" pitchFamily="34" charset="0"/>
              <a:cs typeface="Arial" panose="020B0604020202020204" pitchFamily="34" charset="0"/>
            </a:endParaRPr>
          </a:p>
          <a:p>
            <a:pPr algn="ctr"/>
            <a:r>
              <a:rPr lang="fr-FR" sz="1000" u="sng" dirty="0" smtClean="0">
                <a:latin typeface="Arial" panose="020B0604020202020204" pitchFamily="34" charset="0"/>
                <a:cs typeface="Arial" panose="020B0604020202020204" pitchFamily="34" charset="0"/>
              </a:rPr>
              <a:t>Figure 3 : Situation des feux de végétation dans la région de la Kara (</a:t>
            </a:r>
            <a:r>
              <a:rPr lang="fr-FR" sz="1000" u="sng" dirty="0">
                <a:latin typeface="Arial" panose="020B0604020202020204" pitchFamily="34" charset="0"/>
                <a:cs typeface="Arial" panose="020B0604020202020204" pitchFamily="34" charset="0"/>
              </a:rPr>
              <a:t>2003-2016</a:t>
            </a:r>
            <a:r>
              <a:rPr lang="fr-FR" sz="1000" u="sng" dirty="0" smtClean="0">
                <a:latin typeface="Arial" panose="020B0604020202020204" pitchFamily="34" charset="0"/>
                <a:cs typeface="Arial" panose="020B0604020202020204" pitchFamily="34" charset="0"/>
              </a:rPr>
              <a:t>)</a:t>
            </a:r>
            <a:endParaRPr lang="fr-FR" sz="1000" u="sng" dirty="0">
              <a:latin typeface="Arial" panose="020B0604020202020204" pitchFamily="34" charset="0"/>
              <a:cs typeface="Arial" panose="020B0604020202020204" pitchFamily="34" charset="0"/>
            </a:endParaRPr>
          </a:p>
        </p:txBody>
      </p:sp>
      <p:sp>
        <p:nvSpPr>
          <p:cNvPr id="14" name="Rectangle 13"/>
          <p:cNvSpPr/>
          <p:nvPr/>
        </p:nvSpPr>
        <p:spPr>
          <a:xfrm>
            <a:off x="379896" y="5610944"/>
            <a:ext cx="61200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3"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24" name="Image 23"/>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8" name="Image 27"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9" name="Groupe 28"/>
          <p:cNvGrpSpPr/>
          <p:nvPr/>
        </p:nvGrpSpPr>
        <p:grpSpPr>
          <a:xfrm>
            <a:off x="260648" y="7872728"/>
            <a:ext cx="6307157" cy="1132257"/>
            <a:chOff x="260648" y="7872728"/>
            <a:chExt cx="6307157" cy="1132257"/>
          </a:xfrm>
        </p:grpSpPr>
        <p:pic>
          <p:nvPicPr>
            <p:cNvPr id="30"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31" name="Group 1"/>
            <p:cNvGrpSpPr/>
            <p:nvPr/>
          </p:nvGrpSpPr>
          <p:grpSpPr>
            <a:xfrm>
              <a:off x="267805" y="7872728"/>
              <a:ext cx="6300000" cy="1132257"/>
              <a:chOff x="302670" y="7877273"/>
              <a:chExt cx="6205359" cy="1132257"/>
            </a:xfrm>
          </p:grpSpPr>
          <p:pic>
            <p:nvPicPr>
              <p:cNvPr id="32" name="Picture 11"/>
              <p:cNvPicPr>
                <a:picLocks noChangeAspect="1"/>
              </p:cNvPicPr>
              <p:nvPr/>
            </p:nvPicPr>
            <p:blipFill>
              <a:blip r:embed="rId7"/>
              <a:stretch>
                <a:fillRect/>
              </a:stretch>
            </p:blipFill>
            <p:spPr>
              <a:xfrm>
                <a:off x="3323964" y="7877273"/>
                <a:ext cx="1134684" cy="720000"/>
              </a:xfrm>
              <a:prstGeom prst="rect">
                <a:avLst/>
              </a:prstGeom>
            </p:spPr>
          </p:pic>
          <p:pic>
            <p:nvPicPr>
              <p:cNvPr id="33"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4"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5"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2" name="Espace réservé du numéro de diapositive 1"/>
          <p:cNvSpPr>
            <a:spLocks noGrp="1"/>
          </p:cNvSpPr>
          <p:nvPr>
            <p:ph type="sldNum" sz="quarter" idx="12"/>
          </p:nvPr>
        </p:nvSpPr>
        <p:spPr/>
        <p:txBody>
          <a:bodyPr/>
          <a:lstStyle/>
          <a:p>
            <a:fld id="{36889D26-BC48-4A9F-8B2E-E8CD0FA43F80}" type="slidenum">
              <a:rPr lang="en-US" smtClean="0"/>
              <a:pPr/>
              <a:t>3</a:t>
            </a:fld>
            <a:endParaRPr lang="en-US"/>
          </a:p>
        </p:txBody>
      </p:sp>
      <p:graphicFrame>
        <p:nvGraphicFramePr>
          <p:cNvPr id="3" name="Tableau 2"/>
          <p:cNvGraphicFramePr>
            <a:graphicFrameLocks noGrp="1"/>
          </p:cNvGraphicFramePr>
          <p:nvPr>
            <p:extLst>
              <p:ext uri="{D42A27DB-BD31-4B8C-83A1-F6EECF244321}">
                <p14:modId xmlns:p14="http://schemas.microsoft.com/office/powerpoint/2010/main" val="968771743"/>
              </p:ext>
            </p:extLst>
          </p:nvPr>
        </p:nvGraphicFramePr>
        <p:xfrm>
          <a:off x="4005064" y="5868144"/>
          <a:ext cx="2272754" cy="1512168"/>
        </p:xfrm>
        <a:graphic>
          <a:graphicData uri="http://schemas.openxmlformats.org/drawingml/2006/table">
            <a:tbl>
              <a:tblPr>
                <a:tableStyleId>{5C22544A-7EE6-4342-B048-85BDC9FD1C3A}</a:tableStyleId>
              </a:tblPr>
              <a:tblGrid>
                <a:gridCol w="846989"/>
                <a:gridCol w="748174"/>
                <a:gridCol w="677591"/>
              </a:tblGrid>
              <a:tr h="216024">
                <a:tc gridSpan="3">
                  <a:txBody>
                    <a:bodyPr/>
                    <a:lstStyle/>
                    <a:p>
                      <a:pPr algn="ctr" fontAlgn="b"/>
                      <a:r>
                        <a:rPr lang="fr-FR" sz="1050" b="1" u="none" strike="noStrike" dirty="0" smtClean="0">
                          <a:effectLst/>
                          <a:latin typeface="Arial" panose="020B0604020202020204" pitchFamily="34" charset="0"/>
                          <a:cs typeface="Arial" panose="020B0604020202020204" pitchFamily="34" charset="0"/>
                        </a:rPr>
                        <a:t>Kara (11643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b="1" u="none" strike="noStrike" dirty="0" smtClean="0">
                          <a:effectLst/>
                          <a:latin typeface="Arial" panose="020B0604020202020204" pitchFamily="34" charset="0"/>
                          <a:cs typeface="Arial" panose="020B0604020202020204" pitchFamily="34" charset="0"/>
                        </a:rPr>
                        <a:t>Saisons</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dirty="0">
                          <a:effectLst/>
                          <a:latin typeface="Arial" panose="020B0604020202020204" pitchFamily="34" charset="0"/>
                          <a:cs typeface="Arial" panose="020B0604020202020204" pitchFamily="34" charset="0"/>
                        </a:rPr>
                        <a:t>S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a:effectLst/>
                          <a:latin typeface="Arial" panose="020B0604020202020204" pitchFamily="34" charset="0"/>
                          <a:cs typeface="Arial" panose="020B0604020202020204" pitchFamily="34" charset="0"/>
                        </a:rPr>
                        <a:t>D (%)</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10/03-03/04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3 784,96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32,51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10/05-03/06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4 457,31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38,28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10/10-03/11</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2 874,22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24,69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10/15-03/16</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3 174,98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27,27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smtClean="0">
                          <a:effectLst/>
                          <a:latin typeface="Arial" panose="020B0604020202020204" pitchFamily="34" charset="0"/>
                          <a:cs typeface="Arial" panose="020B0604020202020204" pitchFamily="34" charset="0"/>
                        </a:rPr>
                        <a:t>Moyenne</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3 572,87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30,69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Graphique 19"/>
          <p:cNvGraphicFramePr>
            <a:graphicFrameLocks/>
          </p:cNvGraphicFramePr>
          <p:nvPr>
            <p:extLst>
              <p:ext uri="{D42A27DB-BD31-4B8C-83A1-F6EECF244321}">
                <p14:modId xmlns:p14="http://schemas.microsoft.com/office/powerpoint/2010/main" val="3808928353"/>
              </p:ext>
            </p:extLst>
          </p:nvPr>
        </p:nvGraphicFramePr>
        <p:xfrm>
          <a:off x="379896" y="5652120"/>
          <a:ext cx="3481152" cy="2016224"/>
        </p:xfrm>
        <a:graphic>
          <a:graphicData uri="http://schemas.openxmlformats.org/drawingml/2006/chart">
            <c:chart xmlns:c="http://schemas.openxmlformats.org/drawingml/2006/chart" xmlns:r="http://schemas.openxmlformats.org/officeDocument/2006/relationships" r:id="rId9"/>
          </a:graphicData>
        </a:graphic>
      </p:graphicFrame>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800" y="1296000"/>
            <a:ext cx="5452615" cy="3924000"/>
          </a:xfrm>
          <a:prstGeom prst="rect">
            <a:avLst/>
          </a:prstGeom>
        </p:spPr>
      </p:pic>
    </p:spTree>
    <p:extLst>
      <p:ext uri="{BB962C8B-B14F-4D97-AF65-F5344CB8AC3E}">
        <p14:creationId xmlns:p14="http://schemas.microsoft.com/office/powerpoint/2010/main" val="400018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7242" y="1313345"/>
            <a:ext cx="6120000" cy="4199965"/>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r>
              <a:rPr lang="fr-FR" sz="1000" u="sng" dirty="0" smtClean="0">
                <a:latin typeface="Arial" panose="020B0604020202020204" pitchFamily="34" charset="0"/>
                <a:cs typeface="Arial" panose="020B0604020202020204" pitchFamily="34" charset="0"/>
              </a:rPr>
              <a:t>Figure 4 : Situation des feux de végétation dans la région Centrale (</a:t>
            </a:r>
            <a:r>
              <a:rPr lang="fr-FR" sz="1000" u="sng" dirty="0">
                <a:latin typeface="Arial" panose="020B0604020202020204" pitchFamily="34" charset="0"/>
                <a:cs typeface="Arial" panose="020B0604020202020204" pitchFamily="34" charset="0"/>
              </a:rPr>
              <a:t>2003-2016</a:t>
            </a:r>
            <a:r>
              <a:rPr lang="fr-FR" sz="1000" u="sng" dirty="0" smtClean="0">
                <a:latin typeface="Arial" panose="020B0604020202020204" pitchFamily="34" charset="0"/>
                <a:cs typeface="Arial" panose="020B0604020202020204" pitchFamily="34" charset="0"/>
              </a:rPr>
              <a:t>)</a:t>
            </a:r>
          </a:p>
          <a:p>
            <a:pPr algn="ctr"/>
            <a:endParaRPr lang="fr-FR" sz="500" dirty="0">
              <a:latin typeface="Arial" panose="020B0604020202020204" pitchFamily="34" charset="0"/>
              <a:cs typeface="Arial" panose="020B0604020202020204" pitchFamily="34" charset="0"/>
            </a:endParaRPr>
          </a:p>
        </p:txBody>
      </p:sp>
      <p:sp>
        <p:nvSpPr>
          <p:cNvPr id="14" name="Rectangle 13"/>
          <p:cNvSpPr/>
          <p:nvPr/>
        </p:nvSpPr>
        <p:spPr>
          <a:xfrm>
            <a:off x="343827" y="5652120"/>
            <a:ext cx="61200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0"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23" name="Image 22"/>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4" name="Image 23"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8" name="Groupe 27"/>
          <p:cNvGrpSpPr/>
          <p:nvPr/>
        </p:nvGrpSpPr>
        <p:grpSpPr>
          <a:xfrm>
            <a:off x="260648" y="7872728"/>
            <a:ext cx="6307157" cy="1132257"/>
            <a:chOff x="260648" y="7872728"/>
            <a:chExt cx="6307157" cy="1132257"/>
          </a:xfrm>
        </p:grpSpPr>
        <p:pic>
          <p:nvPicPr>
            <p:cNvPr id="29"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30" name="Group 1"/>
            <p:cNvGrpSpPr/>
            <p:nvPr/>
          </p:nvGrpSpPr>
          <p:grpSpPr>
            <a:xfrm>
              <a:off x="267805" y="7872728"/>
              <a:ext cx="6300000" cy="1132257"/>
              <a:chOff x="302670" y="7877273"/>
              <a:chExt cx="6205359" cy="1132257"/>
            </a:xfrm>
          </p:grpSpPr>
          <p:pic>
            <p:nvPicPr>
              <p:cNvPr id="31" name="Picture 11"/>
              <p:cNvPicPr>
                <a:picLocks noChangeAspect="1"/>
              </p:cNvPicPr>
              <p:nvPr/>
            </p:nvPicPr>
            <p:blipFill>
              <a:blip r:embed="rId7"/>
              <a:stretch>
                <a:fillRect/>
              </a:stretch>
            </p:blipFill>
            <p:spPr>
              <a:xfrm>
                <a:off x="3323964" y="7877273"/>
                <a:ext cx="1134684" cy="720000"/>
              </a:xfrm>
              <a:prstGeom prst="rect">
                <a:avLst/>
              </a:prstGeom>
            </p:spPr>
          </p:pic>
          <p:pic>
            <p:nvPicPr>
              <p:cNvPr id="32"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3"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4"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3" name="Espace réservé du numéro de diapositive 2"/>
          <p:cNvSpPr>
            <a:spLocks noGrp="1"/>
          </p:cNvSpPr>
          <p:nvPr>
            <p:ph type="sldNum" sz="quarter" idx="12"/>
          </p:nvPr>
        </p:nvSpPr>
        <p:spPr/>
        <p:txBody>
          <a:bodyPr/>
          <a:lstStyle/>
          <a:p>
            <a:fld id="{36889D26-BC48-4A9F-8B2E-E8CD0FA43F80}" type="slidenum">
              <a:rPr lang="en-US" smtClean="0"/>
              <a:pPr/>
              <a:t>4</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1981836769"/>
              </p:ext>
            </p:extLst>
          </p:nvPr>
        </p:nvGraphicFramePr>
        <p:xfrm>
          <a:off x="3892550" y="5868144"/>
          <a:ext cx="2272754" cy="1512168"/>
        </p:xfrm>
        <a:graphic>
          <a:graphicData uri="http://schemas.openxmlformats.org/drawingml/2006/table">
            <a:tbl>
              <a:tblPr>
                <a:tableStyleId>{5C22544A-7EE6-4342-B048-85BDC9FD1C3A}</a:tableStyleId>
              </a:tblPr>
              <a:tblGrid>
                <a:gridCol w="846989"/>
                <a:gridCol w="748174"/>
                <a:gridCol w="677591"/>
              </a:tblGrid>
              <a:tr h="216024">
                <a:tc gridSpan="3">
                  <a:txBody>
                    <a:bodyPr/>
                    <a:lstStyle/>
                    <a:p>
                      <a:pPr algn="ctr" fontAlgn="b"/>
                      <a:r>
                        <a:rPr lang="fr-FR" sz="1050" b="1" u="none" strike="noStrike" dirty="0" smtClean="0">
                          <a:effectLst/>
                          <a:latin typeface="Arial" panose="020B0604020202020204" pitchFamily="34" charset="0"/>
                          <a:cs typeface="Arial" panose="020B0604020202020204" pitchFamily="34" charset="0"/>
                        </a:rPr>
                        <a:t>Centrale (12976,4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b="1" u="none" strike="noStrike" dirty="0" smtClean="0">
                          <a:effectLst/>
                          <a:latin typeface="Arial" panose="020B0604020202020204" pitchFamily="34" charset="0"/>
                          <a:cs typeface="Arial" panose="020B0604020202020204" pitchFamily="34" charset="0"/>
                        </a:rPr>
                        <a:t>Saisons</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dirty="0">
                          <a:effectLst/>
                          <a:latin typeface="Arial" panose="020B0604020202020204" pitchFamily="34" charset="0"/>
                          <a:cs typeface="Arial" panose="020B0604020202020204" pitchFamily="34" charset="0"/>
                        </a:rPr>
                        <a:t>S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a:effectLst/>
                          <a:latin typeface="Arial" panose="020B0604020202020204" pitchFamily="34" charset="0"/>
                          <a:cs typeface="Arial" panose="020B0604020202020204" pitchFamily="34" charset="0"/>
                        </a:rPr>
                        <a:t>D (%)</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10/03-03/04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1 060,44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10/05-03/06</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1 746,61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13,46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10/10-03/11</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628,34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10/15-03/16</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1 319,41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10,17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smtClean="0">
                          <a:effectLst/>
                          <a:latin typeface="Arial" panose="020B0604020202020204" pitchFamily="34" charset="0"/>
                          <a:cs typeface="Arial" panose="020B0604020202020204" pitchFamily="34" charset="0"/>
                        </a:rPr>
                        <a:t>Moyenne</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1 188,70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Graphique 21"/>
          <p:cNvGraphicFramePr>
            <a:graphicFrameLocks/>
          </p:cNvGraphicFramePr>
          <p:nvPr>
            <p:extLst>
              <p:ext uri="{D42A27DB-BD31-4B8C-83A1-F6EECF244321}">
                <p14:modId xmlns:p14="http://schemas.microsoft.com/office/powerpoint/2010/main" val="709596377"/>
              </p:ext>
            </p:extLst>
          </p:nvPr>
        </p:nvGraphicFramePr>
        <p:xfrm>
          <a:off x="389428" y="5652120"/>
          <a:ext cx="3312368" cy="2016224"/>
        </p:xfrm>
        <a:graphic>
          <a:graphicData uri="http://schemas.openxmlformats.org/drawingml/2006/chart">
            <c:chart xmlns:c="http://schemas.openxmlformats.org/drawingml/2006/chart" xmlns:r="http://schemas.openxmlformats.org/officeDocument/2006/relationships" r:id="rId9"/>
          </a:graphicData>
        </a:graphic>
      </p:graphicFrame>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200" y="1353600"/>
            <a:ext cx="5402591" cy="3888000"/>
          </a:xfrm>
          <a:prstGeom prst="rect">
            <a:avLst/>
          </a:prstGeom>
        </p:spPr>
      </p:pic>
    </p:spTree>
    <p:extLst>
      <p:ext uri="{BB962C8B-B14F-4D97-AF65-F5344CB8AC3E}">
        <p14:creationId xmlns:p14="http://schemas.microsoft.com/office/powerpoint/2010/main" val="421343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000" y="1313345"/>
            <a:ext cx="6120000" cy="4199965"/>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r>
              <a:rPr lang="fr-FR" sz="1000" u="sng" dirty="0">
                <a:latin typeface="Arial" panose="020B0604020202020204" pitchFamily="34" charset="0"/>
                <a:cs typeface="Arial" panose="020B0604020202020204" pitchFamily="34" charset="0"/>
              </a:rPr>
              <a:t>Figure 5 : </a:t>
            </a:r>
            <a:r>
              <a:rPr lang="fr-FR" sz="1000" u="sng" dirty="0" smtClean="0">
                <a:latin typeface="Arial" panose="020B0604020202020204" pitchFamily="34" charset="0"/>
                <a:cs typeface="Arial" panose="020B0604020202020204" pitchFamily="34" charset="0"/>
              </a:rPr>
              <a:t>Situation </a:t>
            </a:r>
            <a:r>
              <a:rPr lang="fr-FR" sz="1000" u="sng" dirty="0">
                <a:latin typeface="Arial" panose="020B0604020202020204" pitchFamily="34" charset="0"/>
                <a:cs typeface="Arial" panose="020B0604020202020204" pitchFamily="34" charset="0"/>
              </a:rPr>
              <a:t>des feux de végétation dans la région des </a:t>
            </a:r>
            <a:r>
              <a:rPr lang="fr-FR" sz="1000" u="sng" dirty="0" smtClean="0">
                <a:latin typeface="Arial" panose="020B0604020202020204" pitchFamily="34" charset="0"/>
                <a:cs typeface="Arial" panose="020B0604020202020204" pitchFamily="34" charset="0"/>
              </a:rPr>
              <a:t>Plateaux (</a:t>
            </a:r>
            <a:r>
              <a:rPr lang="fr-FR" sz="1000" u="sng" dirty="0">
                <a:latin typeface="Arial" panose="020B0604020202020204" pitchFamily="34" charset="0"/>
                <a:cs typeface="Arial" panose="020B0604020202020204" pitchFamily="34" charset="0"/>
              </a:rPr>
              <a:t>2003-2016</a:t>
            </a:r>
            <a:r>
              <a:rPr lang="fr-FR" sz="1000" u="sng" dirty="0" smtClean="0">
                <a:latin typeface="Arial" panose="020B0604020202020204" pitchFamily="34" charset="0"/>
                <a:cs typeface="Arial" panose="020B0604020202020204" pitchFamily="34" charset="0"/>
              </a:rPr>
              <a:t>)</a:t>
            </a:r>
          </a:p>
          <a:p>
            <a:pPr algn="ctr"/>
            <a:endParaRPr lang="fr-FR" sz="500" u="sng" dirty="0">
              <a:latin typeface="Arial" panose="020B0604020202020204" pitchFamily="34" charset="0"/>
              <a:cs typeface="Arial" panose="020B0604020202020204" pitchFamily="34" charset="0"/>
            </a:endParaRPr>
          </a:p>
        </p:txBody>
      </p:sp>
      <p:sp>
        <p:nvSpPr>
          <p:cNvPr id="14" name="Rectangle 13"/>
          <p:cNvSpPr/>
          <p:nvPr/>
        </p:nvSpPr>
        <p:spPr>
          <a:xfrm>
            <a:off x="357242" y="5614762"/>
            <a:ext cx="61200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2"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23" name="Image 22"/>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4" name="Image 23"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8" name="Groupe 27"/>
          <p:cNvGrpSpPr/>
          <p:nvPr/>
        </p:nvGrpSpPr>
        <p:grpSpPr>
          <a:xfrm>
            <a:off x="260648" y="7872728"/>
            <a:ext cx="6307157" cy="1132257"/>
            <a:chOff x="260648" y="7872728"/>
            <a:chExt cx="6307157" cy="1132257"/>
          </a:xfrm>
        </p:grpSpPr>
        <p:pic>
          <p:nvPicPr>
            <p:cNvPr id="29"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30" name="Group 1"/>
            <p:cNvGrpSpPr/>
            <p:nvPr/>
          </p:nvGrpSpPr>
          <p:grpSpPr>
            <a:xfrm>
              <a:off x="267805" y="7872728"/>
              <a:ext cx="6300000" cy="1132257"/>
              <a:chOff x="302670" y="7877273"/>
              <a:chExt cx="6205359" cy="1132257"/>
            </a:xfrm>
          </p:grpSpPr>
          <p:pic>
            <p:nvPicPr>
              <p:cNvPr id="31" name="Picture 11"/>
              <p:cNvPicPr>
                <a:picLocks noChangeAspect="1"/>
              </p:cNvPicPr>
              <p:nvPr/>
            </p:nvPicPr>
            <p:blipFill>
              <a:blip r:embed="rId7"/>
              <a:stretch>
                <a:fillRect/>
              </a:stretch>
            </p:blipFill>
            <p:spPr>
              <a:xfrm>
                <a:off x="3323964" y="7877273"/>
                <a:ext cx="1134684" cy="720000"/>
              </a:xfrm>
              <a:prstGeom prst="rect">
                <a:avLst/>
              </a:prstGeom>
            </p:spPr>
          </p:pic>
          <p:pic>
            <p:nvPicPr>
              <p:cNvPr id="32"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3"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4"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2" name="Espace réservé du numéro de diapositive 1"/>
          <p:cNvSpPr>
            <a:spLocks noGrp="1"/>
          </p:cNvSpPr>
          <p:nvPr>
            <p:ph type="sldNum" sz="quarter" idx="12"/>
          </p:nvPr>
        </p:nvSpPr>
        <p:spPr/>
        <p:txBody>
          <a:bodyPr/>
          <a:lstStyle/>
          <a:p>
            <a:fld id="{36889D26-BC48-4A9F-8B2E-E8CD0FA43F80}" type="slidenum">
              <a:rPr lang="en-US" smtClean="0"/>
              <a:pPr/>
              <a:t>5</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2336087199"/>
              </p:ext>
            </p:extLst>
          </p:nvPr>
        </p:nvGraphicFramePr>
        <p:xfrm>
          <a:off x="3903655" y="5796136"/>
          <a:ext cx="2272754" cy="1512168"/>
        </p:xfrm>
        <a:graphic>
          <a:graphicData uri="http://schemas.openxmlformats.org/drawingml/2006/table">
            <a:tbl>
              <a:tblPr>
                <a:tableStyleId>{5C22544A-7EE6-4342-B048-85BDC9FD1C3A}</a:tableStyleId>
              </a:tblPr>
              <a:tblGrid>
                <a:gridCol w="846989"/>
                <a:gridCol w="748174"/>
                <a:gridCol w="677591"/>
              </a:tblGrid>
              <a:tr h="216024">
                <a:tc gridSpan="3">
                  <a:txBody>
                    <a:bodyPr/>
                    <a:lstStyle/>
                    <a:p>
                      <a:pPr algn="ctr" fontAlgn="b"/>
                      <a:r>
                        <a:rPr lang="fr-FR" sz="1050" b="1" u="none" strike="noStrike" dirty="0" smtClean="0">
                          <a:effectLst/>
                          <a:latin typeface="Arial" panose="020B0604020202020204" pitchFamily="34" charset="0"/>
                          <a:cs typeface="Arial" panose="020B0604020202020204" pitchFamily="34" charset="0"/>
                        </a:rPr>
                        <a:t>Plateaux (17212,8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b"/>
                      <a:endParaRPr lang="fr-FR"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b="1" u="none" strike="noStrike" dirty="0" smtClean="0">
                          <a:effectLst/>
                          <a:latin typeface="Arial" panose="020B0604020202020204" pitchFamily="34" charset="0"/>
                          <a:cs typeface="Arial" panose="020B0604020202020204" pitchFamily="34" charset="0"/>
                        </a:rPr>
                        <a:t>Saisons</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dirty="0">
                          <a:effectLst/>
                          <a:latin typeface="Arial" panose="020B0604020202020204" pitchFamily="34" charset="0"/>
                          <a:cs typeface="Arial" panose="020B0604020202020204" pitchFamily="34" charset="0"/>
                        </a:rPr>
                        <a:t>S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a:effectLst/>
                          <a:latin typeface="Arial" panose="020B0604020202020204" pitchFamily="34" charset="0"/>
                          <a:cs typeface="Arial" panose="020B0604020202020204" pitchFamily="34" charset="0"/>
                        </a:rPr>
                        <a:t>D (%)</a:t>
                      </a:r>
                      <a:endParaRPr lang="fr-FR" sz="105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10/03-03/04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754,32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a:solidFill>
                            <a:schemeClr val="dk1"/>
                          </a:solidFill>
                          <a:effectLst/>
                          <a:latin typeface="Arial" panose="020B0604020202020204" pitchFamily="34" charset="0"/>
                          <a:ea typeface="+mn-ea"/>
                          <a:cs typeface="Arial" panose="020B0604020202020204" pitchFamily="34" charset="0"/>
                        </a:rPr>
                        <a:t>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10/05-03/06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573,47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a:solidFill>
                            <a:schemeClr val="dk1"/>
                          </a:solidFill>
                          <a:effectLst/>
                          <a:latin typeface="Arial" panose="020B0604020202020204" pitchFamily="34" charset="0"/>
                          <a:ea typeface="+mn-ea"/>
                          <a:cs typeface="Arial" panose="020B0604020202020204" pitchFamily="34" charset="0"/>
                        </a:rPr>
                        <a:t>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a:effectLst/>
                          <a:latin typeface="Arial" panose="020B0604020202020204" pitchFamily="34" charset="0"/>
                          <a:cs typeface="Arial" panose="020B0604020202020204" pitchFamily="34" charset="0"/>
                        </a:rPr>
                        <a:t>10/10-03/11</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471,82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a:solidFill>
                            <a:schemeClr val="dk1"/>
                          </a:solidFill>
                          <a:effectLst/>
                          <a:latin typeface="Arial" panose="020B0604020202020204" pitchFamily="34" charset="0"/>
                          <a:ea typeface="+mn-ea"/>
                          <a:cs typeface="Arial" panose="020B0604020202020204" pitchFamily="34" charset="0"/>
                        </a:rPr>
                        <a:t>3,04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a:effectLst/>
                          <a:latin typeface="Arial" panose="020B0604020202020204" pitchFamily="34" charset="0"/>
                          <a:cs typeface="Arial" panose="020B0604020202020204" pitchFamily="34" charset="0"/>
                        </a:rPr>
                        <a:t>10/15-03/16</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1 086,86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algn="ctr" fontAlgn="b"/>
                      <a:r>
                        <a:rPr lang="fr-FR" sz="1050" u="none" strike="noStrike" dirty="0" smtClean="0">
                          <a:effectLst/>
                          <a:latin typeface="Arial" panose="020B0604020202020204" pitchFamily="34" charset="0"/>
                          <a:cs typeface="Arial" panose="020B0604020202020204" pitchFamily="34" charset="0"/>
                        </a:rPr>
                        <a:t>Moyenne</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a:solidFill>
                            <a:schemeClr val="dk1"/>
                          </a:solidFill>
                          <a:effectLst/>
                          <a:latin typeface="Arial" panose="020B0604020202020204" pitchFamily="34" charset="0"/>
                          <a:ea typeface="+mn-ea"/>
                          <a:cs typeface="Arial" panose="020B0604020202020204" pitchFamily="34" charset="0"/>
                        </a:rPr>
                        <a:t>721,62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50" u="none" strike="noStrike" kern="1200" dirty="0">
                          <a:solidFill>
                            <a:schemeClr val="dk1"/>
                          </a:solidFill>
                          <a:effectLst/>
                          <a:latin typeface="Arial" panose="020B0604020202020204" pitchFamily="34" charset="0"/>
                          <a:ea typeface="+mn-ea"/>
                          <a:cs typeface="Arial" panose="020B0604020202020204" pitchFamily="34" charset="0"/>
                        </a:rPr>
                        <a:t>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Graphique 19"/>
          <p:cNvGraphicFramePr>
            <a:graphicFrameLocks/>
          </p:cNvGraphicFramePr>
          <p:nvPr>
            <p:extLst>
              <p:ext uri="{D42A27DB-BD31-4B8C-83A1-F6EECF244321}">
                <p14:modId xmlns:p14="http://schemas.microsoft.com/office/powerpoint/2010/main" val="3351060972"/>
              </p:ext>
            </p:extLst>
          </p:nvPr>
        </p:nvGraphicFramePr>
        <p:xfrm>
          <a:off x="404664" y="5677472"/>
          <a:ext cx="3506509" cy="1918864"/>
        </p:xfrm>
        <a:graphic>
          <a:graphicData uri="http://schemas.openxmlformats.org/drawingml/2006/chart">
            <c:chart xmlns:c="http://schemas.openxmlformats.org/drawingml/2006/chart" xmlns:r="http://schemas.openxmlformats.org/officeDocument/2006/relationships" r:id="rId9"/>
          </a:graphicData>
        </a:graphic>
      </p:graphicFrame>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600" y="1360800"/>
            <a:ext cx="5352567" cy="3852000"/>
          </a:xfrm>
          <a:prstGeom prst="rect">
            <a:avLst/>
          </a:prstGeom>
        </p:spPr>
      </p:pic>
    </p:spTree>
    <p:extLst>
      <p:ext uri="{BB962C8B-B14F-4D97-AF65-F5344CB8AC3E}">
        <p14:creationId xmlns:p14="http://schemas.microsoft.com/office/powerpoint/2010/main" val="4008011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000" y="1308139"/>
            <a:ext cx="6120000" cy="4199965"/>
          </a:xfrm>
          <a:prstGeom prst="rect">
            <a:avLst/>
          </a:prstGeom>
        </p:spPr>
        <p:style>
          <a:lnRef idx="2">
            <a:schemeClr val="accent3"/>
          </a:lnRef>
          <a:fillRef idx="1">
            <a:schemeClr val="lt1"/>
          </a:fillRef>
          <a:effectRef idx="0">
            <a:schemeClr val="accent3"/>
          </a:effectRef>
          <a:fontRef idx="minor">
            <a:schemeClr val="dk1"/>
          </a:fontRef>
        </p:style>
        <p:txBody>
          <a:bodyPr rtlCol="0" anchor="b" anchorCtr="0"/>
          <a:lstStyle/>
          <a:p>
            <a:pPr algn="ctr"/>
            <a:r>
              <a:rPr lang="fr-FR" sz="1000" u="sng" dirty="0" smtClean="0">
                <a:latin typeface="Arial" panose="020B0604020202020204" pitchFamily="34" charset="0"/>
                <a:cs typeface="Arial" panose="020B0604020202020204" pitchFamily="34" charset="0"/>
              </a:rPr>
              <a:t>Figure 6 : Situation des feux de végétation dans la région Maritime (</a:t>
            </a:r>
            <a:r>
              <a:rPr lang="fr-FR" sz="1000" u="sng" dirty="0">
                <a:latin typeface="Arial" panose="020B0604020202020204" pitchFamily="34" charset="0"/>
                <a:cs typeface="Arial" panose="020B0604020202020204" pitchFamily="34" charset="0"/>
              </a:rPr>
              <a:t>2003-2016</a:t>
            </a:r>
            <a:r>
              <a:rPr lang="fr-FR" sz="1000" u="sng" dirty="0" smtClean="0">
                <a:latin typeface="Arial" panose="020B0604020202020204" pitchFamily="34" charset="0"/>
                <a:cs typeface="Arial" panose="020B0604020202020204" pitchFamily="34" charset="0"/>
              </a:rPr>
              <a:t>)</a:t>
            </a:r>
          </a:p>
          <a:p>
            <a:pPr algn="ctr"/>
            <a:endParaRPr lang="fr-FR" sz="300" u="sng" dirty="0">
              <a:latin typeface="Arial" panose="020B0604020202020204" pitchFamily="34" charset="0"/>
              <a:cs typeface="Arial" panose="020B0604020202020204" pitchFamily="34" charset="0"/>
            </a:endParaRPr>
          </a:p>
        </p:txBody>
      </p:sp>
      <p:sp>
        <p:nvSpPr>
          <p:cNvPr id="14" name="Rectangle 13"/>
          <p:cNvSpPr/>
          <p:nvPr/>
        </p:nvSpPr>
        <p:spPr>
          <a:xfrm>
            <a:off x="369000" y="5619050"/>
            <a:ext cx="6120000" cy="2057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2"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23" name="Image 22"/>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4" name="Image 23"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8" name="Groupe 27"/>
          <p:cNvGrpSpPr/>
          <p:nvPr/>
        </p:nvGrpSpPr>
        <p:grpSpPr>
          <a:xfrm>
            <a:off x="260648" y="7872728"/>
            <a:ext cx="6307157" cy="1132257"/>
            <a:chOff x="260648" y="7872728"/>
            <a:chExt cx="6307157" cy="1132257"/>
          </a:xfrm>
        </p:grpSpPr>
        <p:pic>
          <p:nvPicPr>
            <p:cNvPr id="29"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30" name="Group 1"/>
            <p:cNvGrpSpPr/>
            <p:nvPr/>
          </p:nvGrpSpPr>
          <p:grpSpPr>
            <a:xfrm>
              <a:off x="267805" y="7872728"/>
              <a:ext cx="6300000" cy="1132257"/>
              <a:chOff x="302670" y="7877273"/>
              <a:chExt cx="6205359" cy="1132257"/>
            </a:xfrm>
          </p:grpSpPr>
          <p:pic>
            <p:nvPicPr>
              <p:cNvPr id="31" name="Picture 11"/>
              <p:cNvPicPr>
                <a:picLocks noChangeAspect="1"/>
              </p:cNvPicPr>
              <p:nvPr/>
            </p:nvPicPr>
            <p:blipFill>
              <a:blip r:embed="rId7"/>
              <a:stretch>
                <a:fillRect/>
              </a:stretch>
            </p:blipFill>
            <p:spPr>
              <a:xfrm>
                <a:off x="3323964" y="7877273"/>
                <a:ext cx="1134684" cy="720000"/>
              </a:xfrm>
              <a:prstGeom prst="rect">
                <a:avLst/>
              </a:prstGeom>
            </p:spPr>
          </p:pic>
          <p:pic>
            <p:nvPicPr>
              <p:cNvPr id="32"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3"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4"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3" name="Espace réservé du numéro de diapositive 2"/>
          <p:cNvSpPr>
            <a:spLocks noGrp="1"/>
          </p:cNvSpPr>
          <p:nvPr>
            <p:ph type="sldNum" sz="quarter" idx="12"/>
          </p:nvPr>
        </p:nvSpPr>
        <p:spPr/>
        <p:txBody>
          <a:bodyPr/>
          <a:lstStyle/>
          <a:p>
            <a:fld id="{36889D26-BC48-4A9F-8B2E-E8CD0FA43F80}" type="slidenum">
              <a:rPr lang="en-US" smtClean="0"/>
              <a:pPr/>
              <a:t>6</a:t>
            </a:fld>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4026429333"/>
              </p:ext>
            </p:extLst>
          </p:nvPr>
        </p:nvGraphicFramePr>
        <p:xfrm>
          <a:off x="3861048" y="5868144"/>
          <a:ext cx="2304256" cy="1552901"/>
        </p:xfrm>
        <a:graphic>
          <a:graphicData uri="http://schemas.openxmlformats.org/drawingml/2006/table">
            <a:tbl>
              <a:tblPr>
                <a:tableStyleId>{5C22544A-7EE6-4342-B048-85BDC9FD1C3A}</a:tableStyleId>
              </a:tblPr>
              <a:tblGrid>
                <a:gridCol w="858728"/>
                <a:gridCol w="758545"/>
                <a:gridCol w="686983"/>
              </a:tblGrid>
              <a:tr h="221843">
                <a:tc gridSpan="3">
                  <a:txBody>
                    <a:bodyPr/>
                    <a:lstStyle/>
                    <a:p>
                      <a:pPr algn="ctr" fontAlgn="b"/>
                      <a:r>
                        <a:rPr lang="fr-FR" sz="1050" b="1" u="none" strike="noStrike" dirty="0" smtClean="0">
                          <a:effectLst/>
                          <a:latin typeface="Arial" panose="020B0604020202020204" pitchFamily="34" charset="0"/>
                          <a:cs typeface="Arial" panose="020B0604020202020204" pitchFamily="34" charset="0"/>
                        </a:rPr>
                        <a:t>Maritime (6295,4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tr>
              <a:tr h="221843">
                <a:tc>
                  <a:txBody>
                    <a:bodyPr/>
                    <a:lstStyle/>
                    <a:p>
                      <a:pPr algn="ctr" fontAlgn="b"/>
                      <a:r>
                        <a:rPr lang="fr-FR" sz="1050" b="1" u="none" strike="noStrike" dirty="0" smtClean="0">
                          <a:effectLst/>
                          <a:latin typeface="Arial" panose="020B0604020202020204" pitchFamily="34" charset="0"/>
                          <a:cs typeface="Arial" panose="020B0604020202020204" pitchFamily="34" charset="0"/>
                        </a:rPr>
                        <a:t>Saisons</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dirty="0">
                          <a:effectLst/>
                          <a:latin typeface="Arial" panose="020B0604020202020204" pitchFamily="34" charset="0"/>
                          <a:cs typeface="Arial" panose="020B0604020202020204" pitchFamily="34" charset="0"/>
                        </a:rPr>
                        <a:t>S (km²)</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fr-FR" sz="1050" b="1" u="none" strike="noStrike" dirty="0">
                          <a:effectLst/>
                          <a:latin typeface="Arial" panose="020B0604020202020204" pitchFamily="34" charset="0"/>
                          <a:cs typeface="Arial" panose="020B0604020202020204" pitchFamily="34" charset="0"/>
                        </a:rPr>
                        <a:t>D (%)</a:t>
                      </a:r>
                      <a:endParaRPr lang="fr-FR" sz="105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1843">
                <a:tc>
                  <a:txBody>
                    <a:bodyPr/>
                    <a:lstStyle/>
                    <a:p>
                      <a:pPr algn="ctr" fontAlgn="b"/>
                      <a:r>
                        <a:rPr lang="fr-FR" sz="1050" u="none" strike="noStrike" dirty="0">
                          <a:effectLst/>
                          <a:latin typeface="Arial" panose="020B0604020202020204" pitchFamily="34" charset="0"/>
                          <a:cs typeface="Arial" panose="020B0604020202020204" pitchFamily="34" charset="0"/>
                        </a:rPr>
                        <a:t>10/03-03/04</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388,75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43">
                <a:tc>
                  <a:txBody>
                    <a:bodyPr/>
                    <a:lstStyle/>
                    <a:p>
                      <a:pPr algn="ctr" fontAlgn="b"/>
                      <a:r>
                        <a:rPr lang="fr-FR" sz="1050" u="none" strike="noStrike" dirty="0">
                          <a:effectLst/>
                          <a:latin typeface="Arial" panose="020B0604020202020204" pitchFamily="34" charset="0"/>
                          <a:cs typeface="Arial" panose="020B0604020202020204" pitchFamily="34" charset="0"/>
                        </a:rPr>
                        <a:t>10/05-03/06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50,15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43">
                <a:tc>
                  <a:txBody>
                    <a:bodyPr/>
                    <a:lstStyle/>
                    <a:p>
                      <a:pPr algn="ctr" fontAlgn="b"/>
                      <a:r>
                        <a:rPr lang="fr-FR" sz="1050" u="none" strike="noStrike">
                          <a:effectLst/>
                          <a:latin typeface="Arial" panose="020B0604020202020204" pitchFamily="34" charset="0"/>
                          <a:cs typeface="Arial" panose="020B0604020202020204" pitchFamily="34" charset="0"/>
                        </a:rPr>
                        <a:t>10/10-03/11</a:t>
                      </a:r>
                      <a:endParaRPr lang="fr-FR" sz="105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154,81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43">
                <a:tc>
                  <a:txBody>
                    <a:bodyPr/>
                    <a:lstStyle/>
                    <a:p>
                      <a:pPr algn="ctr" fontAlgn="b"/>
                      <a:r>
                        <a:rPr lang="fr-FR" sz="1050" u="none" strike="noStrike" dirty="0">
                          <a:effectLst/>
                          <a:latin typeface="Arial" panose="020B0604020202020204" pitchFamily="34" charset="0"/>
                          <a:cs typeface="Arial" panose="020B0604020202020204" pitchFamily="34" charset="0"/>
                        </a:rPr>
                        <a:t>10/15-03/16</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342,50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43">
                <a:tc>
                  <a:txBody>
                    <a:bodyPr/>
                    <a:lstStyle/>
                    <a:p>
                      <a:pPr algn="ctr" fontAlgn="b"/>
                      <a:r>
                        <a:rPr lang="fr-FR" sz="1050" u="none" strike="noStrike" dirty="0" smtClean="0">
                          <a:effectLst/>
                          <a:latin typeface="Arial" panose="020B0604020202020204" pitchFamily="34" charset="0"/>
                          <a:cs typeface="Arial" panose="020B0604020202020204" pitchFamily="34" charset="0"/>
                        </a:rPr>
                        <a:t>Moyenne</a:t>
                      </a:r>
                      <a:endParaRPr lang="fr-FR" sz="10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a:solidFill>
                            <a:schemeClr val="dk1"/>
                          </a:solidFill>
                          <a:effectLst/>
                          <a:latin typeface="Arial" panose="020B0604020202020204" pitchFamily="34" charset="0"/>
                          <a:ea typeface="+mn-ea"/>
                          <a:cs typeface="Arial" panose="020B0604020202020204" pitchFamily="34" charset="0"/>
                        </a:rPr>
                        <a:t>234,05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fr-FR" sz="1050" u="none" strike="noStrike" kern="1200" dirty="0">
                          <a:solidFill>
                            <a:schemeClr val="dk1"/>
                          </a:solidFill>
                          <a:effectLst/>
                          <a:latin typeface="Arial" panose="020B0604020202020204" pitchFamily="34" charset="0"/>
                          <a:ea typeface="+mn-ea"/>
                          <a:cs typeface="Arial" panose="020B0604020202020204" pitchFamily="34" charset="0"/>
                        </a:rPr>
                        <a:t>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Graphique 19"/>
          <p:cNvGraphicFramePr>
            <a:graphicFrameLocks/>
          </p:cNvGraphicFramePr>
          <p:nvPr>
            <p:extLst>
              <p:ext uri="{D42A27DB-BD31-4B8C-83A1-F6EECF244321}">
                <p14:modId xmlns:p14="http://schemas.microsoft.com/office/powerpoint/2010/main" val="1384657829"/>
              </p:ext>
            </p:extLst>
          </p:nvPr>
        </p:nvGraphicFramePr>
        <p:xfrm>
          <a:off x="404665" y="5619050"/>
          <a:ext cx="3275562" cy="2033293"/>
        </p:xfrm>
        <a:graphic>
          <a:graphicData uri="http://schemas.openxmlformats.org/drawingml/2006/chart">
            <c:chart xmlns:c="http://schemas.openxmlformats.org/drawingml/2006/chart" xmlns:r="http://schemas.openxmlformats.org/officeDocument/2006/relationships" r:id="rId9"/>
          </a:graphicData>
        </a:graphic>
      </p:graphicFrame>
      <p:pic>
        <p:nvPicPr>
          <p:cNvPr id="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800" y="1342800"/>
            <a:ext cx="5452615" cy="3924000"/>
          </a:xfrm>
          <a:prstGeom prst="rect">
            <a:avLst/>
          </a:prstGeom>
        </p:spPr>
      </p:pic>
    </p:spTree>
    <p:extLst>
      <p:ext uri="{BB962C8B-B14F-4D97-AF65-F5344CB8AC3E}">
        <p14:creationId xmlns:p14="http://schemas.microsoft.com/office/powerpoint/2010/main" val="297675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612" y="1375278"/>
            <a:ext cx="6120000" cy="6313302"/>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pPr lvl="0" algn="just"/>
            <a:r>
              <a:rPr lang="fr-FR" sz="1100" b="1" dirty="0" smtClean="0">
                <a:latin typeface="Arial" panose="020B0604020202020204" pitchFamily="34" charset="0"/>
                <a:cs typeface="Arial" panose="020B0604020202020204" pitchFamily="34" charset="0"/>
              </a:rPr>
              <a:t>COMMENTAIRES</a:t>
            </a:r>
          </a:p>
          <a:p>
            <a:pPr lvl="0" algn="just"/>
            <a:endParaRPr lang="fr-FR" sz="1100" b="1" dirty="0" smtClean="0">
              <a:latin typeface="Arial" panose="020B0604020202020204" pitchFamily="34" charset="0"/>
              <a:cs typeface="Arial" panose="020B0604020202020204" pitchFamily="34" charset="0"/>
            </a:endParaRPr>
          </a:p>
          <a:p>
            <a:pPr lvl="0" algn="just"/>
            <a:r>
              <a:rPr lang="fr-FR" sz="1100" dirty="0" smtClean="0">
                <a:latin typeface="Arial" panose="020B0604020202020204" pitchFamily="34" charset="0"/>
                <a:cs typeface="Arial" panose="020B0604020202020204" pitchFamily="34" charset="0"/>
              </a:rPr>
              <a:t>Le </a:t>
            </a:r>
            <a:r>
              <a:rPr lang="fr-FR" sz="1100" dirty="0">
                <a:latin typeface="Arial" panose="020B0604020202020204" pitchFamily="34" charset="0"/>
                <a:cs typeface="Arial" panose="020B0604020202020204" pitchFamily="34" charset="0"/>
              </a:rPr>
              <a:t>Togo est de plus en plus menacé par les feux de végétation de nos jours</a:t>
            </a:r>
            <a:r>
              <a:rPr lang="fr-FR" sz="1100" dirty="0" smtClean="0">
                <a:latin typeface="Arial" panose="020B0604020202020204" pitchFamily="34" charset="0"/>
                <a:cs typeface="Arial" panose="020B0604020202020204" pitchFamily="34" charset="0"/>
              </a:rPr>
              <a:t>. L’allumage de feux de végétation est une pratique socioculturelle. Le feu est utilis</a:t>
            </a:r>
            <a:r>
              <a:rPr lang="fr-FR" sz="1100" dirty="0" smtClean="0">
                <a:solidFill>
                  <a:schemeClr val="tx1"/>
                </a:solidFill>
                <a:latin typeface="Arial" panose="020B0604020202020204" pitchFamily="34" charset="0"/>
                <a:cs typeface="Arial" panose="020B0604020202020204" pitchFamily="34" charset="0"/>
              </a:rPr>
              <a:t>é</a:t>
            </a:r>
            <a:r>
              <a:rPr lang="fr-FR" sz="1100" dirty="0" smtClean="0">
                <a:latin typeface="Arial" panose="020B0604020202020204" pitchFamily="34" charset="0"/>
                <a:cs typeface="Arial" panose="020B0604020202020204" pitchFamily="34" charset="0"/>
              </a:rPr>
              <a:t> comme outil de travail par les population</a:t>
            </a:r>
            <a:r>
              <a:rPr lang="fr-FR" sz="1100" dirty="0" smtClean="0">
                <a:solidFill>
                  <a:schemeClr val="tx1"/>
                </a:solidFill>
                <a:latin typeface="Arial" panose="020B0604020202020204" pitchFamily="34" charset="0"/>
                <a:cs typeface="Arial" panose="020B0604020202020204" pitchFamily="34" charset="0"/>
              </a:rPr>
              <a:t>s</a:t>
            </a:r>
            <a:r>
              <a:rPr lang="fr-FR" sz="1100" dirty="0" smtClean="0">
                <a:latin typeface="Arial" panose="020B0604020202020204" pitchFamily="34" charset="0"/>
                <a:cs typeface="Arial" panose="020B0604020202020204" pitchFamily="34" charset="0"/>
              </a:rPr>
              <a:t> rurales pour nettoyer les champs, chasser le gibier ou à d’autres fins. La saison des feux de végétation se situe entre les mois d’octobre et de mars de l’année suivante. Sur les 4 saisons présentées plus haut, la saison d’octobre 2005 à mars 2006 est la plus brulée avec environ 9800 km² de surfaces brulées </a:t>
            </a:r>
            <a:r>
              <a:rPr lang="fr-FR" sz="1100" dirty="0" smtClean="0">
                <a:solidFill>
                  <a:schemeClr val="tx1"/>
                </a:solidFill>
                <a:latin typeface="Arial" panose="020B0604020202020204" pitchFamily="34" charset="0"/>
                <a:cs typeface="Arial" panose="020B0604020202020204" pitchFamily="34" charset="0"/>
              </a:rPr>
              <a:t>soit 17,3 % du territoire national</a:t>
            </a:r>
            <a:r>
              <a:rPr lang="fr-FR" sz="1100" dirty="0" smtClean="0">
                <a:latin typeface="Arial" panose="020B0604020202020204" pitchFamily="34" charset="0"/>
                <a:cs typeface="Arial" panose="020B0604020202020204" pitchFamily="34" charset="0"/>
              </a:rPr>
              <a:t>. </a:t>
            </a:r>
          </a:p>
          <a:p>
            <a:pPr lvl="0" algn="just"/>
            <a:endParaRPr lang="fr-FR" sz="1000" dirty="0" smtClean="0">
              <a:latin typeface="Arial" panose="020B0604020202020204" pitchFamily="34" charset="0"/>
              <a:cs typeface="Arial" panose="020B0604020202020204" pitchFamily="34" charset="0"/>
            </a:endParaRPr>
          </a:p>
          <a:p>
            <a:pPr lvl="0" algn="just"/>
            <a:r>
              <a:rPr lang="fr-FR" sz="1100" dirty="0" smtClean="0">
                <a:solidFill>
                  <a:prstClr val="black"/>
                </a:solidFill>
                <a:latin typeface="Arial" panose="020B0604020202020204" pitchFamily="34" charset="0"/>
                <a:cs typeface="Arial" panose="020B0604020202020204" pitchFamily="34" charset="0"/>
              </a:rPr>
              <a:t>Sur les cinq régions économiques du Togo, les feux de végétation sont plus récurrents dans les régions </a:t>
            </a:r>
            <a:r>
              <a:rPr lang="fr-FR" sz="1100" dirty="0">
                <a:solidFill>
                  <a:prstClr val="black"/>
                </a:solidFill>
                <a:latin typeface="Arial" panose="020B0604020202020204" pitchFamily="34" charset="0"/>
                <a:cs typeface="Arial" panose="020B0604020202020204" pitchFamily="34" charset="0"/>
              </a:rPr>
              <a:t>des Savanes et de la </a:t>
            </a:r>
            <a:r>
              <a:rPr lang="fr-FR" sz="1100" dirty="0" smtClean="0">
                <a:solidFill>
                  <a:prstClr val="black"/>
                </a:solidFill>
                <a:latin typeface="Arial" panose="020B0604020202020204" pitchFamily="34" charset="0"/>
                <a:cs typeface="Arial" panose="020B0604020202020204" pitchFamily="34" charset="0"/>
              </a:rPr>
              <a:t>Kara à cause de </a:t>
            </a:r>
            <a:r>
              <a:rPr lang="fr-FR" sz="1100" dirty="0" smtClean="0">
                <a:solidFill>
                  <a:schemeClr val="tx1"/>
                </a:solidFill>
                <a:latin typeface="Arial" panose="020B0604020202020204" pitchFamily="34" charset="0"/>
                <a:cs typeface="Arial" panose="020B0604020202020204" pitchFamily="34" charset="0"/>
              </a:rPr>
              <a:t>leur</a:t>
            </a:r>
            <a:r>
              <a:rPr lang="fr-FR" sz="1100" dirty="0" smtClean="0">
                <a:solidFill>
                  <a:prstClr val="black"/>
                </a:solidFill>
                <a:latin typeface="Arial" panose="020B0604020202020204" pitchFamily="34" charset="0"/>
                <a:cs typeface="Arial" panose="020B0604020202020204" pitchFamily="34" charset="0"/>
              </a:rPr>
              <a:t> situation en </a:t>
            </a:r>
            <a:r>
              <a:rPr lang="fr-FR" sz="1100" dirty="0" smtClean="0">
                <a:solidFill>
                  <a:schemeClr val="tx1"/>
                </a:solidFill>
                <a:latin typeface="Arial" panose="020B0604020202020204" pitchFamily="34" charset="0"/>
                <a:cs typeface="Arial" panose="020B0604020202020204" pitchFamily="34" charset="0"/>
              </a:rPr>
              <a:t>zones</a:t>
            </a:r>
            <a:r>
              <a:rPr lang="fr-FR" sz="1100" dirty="0" smtClean="0">
                <a:solidFill>
                  <a:prstClr val="black"/>
                </a:solidFill>
                <a:latin typeface="Arial" panose="020B0604020202020204" pitchFamily="34" charset="0"/>
                <a:cs typeface="Arial" panose="020B0604020202020204" pitchFamily="34" charset="0"/>
              </a:rPr>
              <a:t> agro-écolo</a:t>
            </a:r>
            <a:r>
              <a:rPr lang="fr-FR" sz="1100" dirty="0" smtClean="0">
                <a:solidFill>
                  <a:schemeClr val="tx1"/>
                </a:solidFill>
                <a:latin typeface="Arial" panose="020B0604020202020204" pitchFamily="34" charset="0"/>
                <a:cs typeface="Arial" panose="020B0604020202020204" pitchFamily="34" charset="0"/>
              </a:rPr>
              <a:t>giques</a:t>
            </a:r>
            <a:r>
              <a:rPr lang="fr-FR" sz="1100" dirty="0" smtClean="0">
                <a:solidFill>
                  <a:prstClr val="black"/>
                </a:solidFill>
                <a:latin typeface="Arial" panose="020B0604020202020204" pitchFamily="34" charset="0"/>
                <a:cs typeface="Arial" panose="020B0604020202020204" pitchFamily="34" charset="0"/>
              </a:rPr>
              <a:t> </a:t>
            </a:r>
            <a:r>
              <a:rPr lang="fr-FR" sz="1100" dirty="0" smtClean="0">
                <a:solidFill>
                  <a:schemeClr val="tx1"/>
                </a:solidFill>
                <a:latin typeface="Arial" panose="020B0604020202020204" pitchFamily="34" charset="0"/>
                <a:cs typeface="Arial" panose="020B0604020202020204" pitchFamily="34" charset="0"/>
              </a:rPr>
              <a:t>sensibles au feu. </a:t>
            </a:r>
            <a:r>
              <a:rPr lang="fr-FR" sz="1100" dirty="0" smtClean="0">
                <a:solidFill>
                  <a:prstClr val="black"/>
                </a:solidFill>
                <a:latin typeface="Arial" panose="020B0604020202020204" pitchFamily="34" charset="0"/>
                <a:cs typeface="Arial" panose="020B0604020202020204" pitchFamily="34" charset="0"/>
              </a:rPr>
              <a:t>Ces 2 régions qui constituent 35,6 % de la superficie du Togo concentrent à elles seules par saison plus de 70 % des surfaces brulées. Ensuite vient la région Centrale qui pour une proportion de 22,9 % de la superficie du territoire national concentre en moyenne 14,3 % environ des surfaces brulées par saison.</a:t>
            </a:r>
          </a:p>
          <a:p>
            <a:pPr lvl="0" algn="just"/>
            <a:endParaRPr lang="fr-FR" sz="1100" dirty="0">
              <a:solidFill>
                <a:prstClr val="black"/>
              </a:solidFill>
              <a:latin typeface="Arial" panose="020B0604020202020204" pitchFamily="34" charset="0"/>
              <a:cs typeface="Arial" panose="020B0604020202020204" pitchFamily="34" charset="0"/>
            </a:endParaRPr>
          </a:p>
          <a:p>
            <a:pPr lvl="0" algn="just"/>
            <a:r>
              <a:rPr lang="fr-FR" sz="1100" dirty="0" smtClean="0">
                <a:solidFill>
                  <a:prstClr val="black"/>
                </a:solidFill>
                <a:latin typeface="Arial" panose="020B0604020202020204" pitchFamily="34" charset="0"/>
                <a:cs typeface="Arial" panose="020B0604020202020204" pitchFamily="34" charset="0"/>
              </a:rPr>
              <a:t>Les régions les moins concernées par les feux de végétation au Togo sont la région des Plateaux (30,4 % du territoire pour 10,7 % des surfaces brulées en moyenne par saison) et la région Maritime (11,1 % du territoire pour 3,0 % des surfaces brulées en moyenne par saison). </a:t>
            </a:r>
          </a:p>
          <a:p>
            <a:pPr lvl="0" algn="just"/>
            <a:endParaRPr lang="fr-FR" sz="800" dirty="0">
              <a:solidFill>
                <a:prstClr val="black"/>
              </a:solidFill>
              <a:latin typeface="Arial" panose="020B0604020202020204" pitchFamily="34" charset="0"/>
              <a:cs typeface="Arial" panose="020B0604020202020204" pitchFamily="34" charset="0"/>
            </a:endParaRPr>
          </a:p>
          <a:p>
            <a:pPr lvl="0" algn="just"/>
            <a:r>
              <a:rPr lang="fr-FR" sz="1100" dirty="0" smtClean="0">
                <a:solidFill>
                  <a:prstClr val="black"/>
                </a:solidFill>
                <a:latin typeface="Arial" panose="020B0604020202020204" pitchFamily="34" charset="0"/>
                <a:cs typeface="Arial" panose="020B0604020202020204" pitchFamily="34" charset="0"/>
              </a:rPr>
              <a:t>Cela serait en partie dû au fait que la région des Plateaux est très montagneuse et a un climat plus humide et que la région Maritime très urbanisée surtout dans sa partie sud ce qui explique la situation des feux de végétation dans la partie nord de la région.</a:t>
            </a:r>
          </a:p>
          <a:p>
            <a:pPr lvl="0" algn="just"/>
            <a:endParaRPr lang="fr-FR" sz="1100" dirty="0">
              <a:solidFill>
                <a:prstClr val="black"/>
              </a:solidFill>
              <a:latin typeface="Arial" panose="020B0604020202020204" pitchFamily="34" charset="0"/>
              <a:cs typeface="Arial" panose="020B0604020202020204" pitchFamily="34" charset="0"/>
            </a:endParaRPr>
          </a:p>
          <a:p>
            <a:pPr lvl="0" algn="just"/>
            <a:r>
              <a:rPr lang="fr-FR" sz="1100" dirty="0" smtClean="0">
                <a:solidFill>
                  <a:prstClr val="black"/>
                </a:solidFill>
                <a:latin typeface="Arial" panose="020B0604020202020204" pitchFamily="34" charset="0"/>
                <a:cs typeface="Arial" panose="020B0604020202020204" pitchFamily="34" charset="0"/>
              </a:rPr>
              <a:t>Sur une échelle temporelle, on remarque une tendance à la baisse des superficies brulées dans les régions des Savanes, de la Kara.  Mais à l’inverse, la tendance est à la hausse dans les régions Centrale, des Plateaux et Maritime. </a:t>
            </a:r>
            <a:r>
              <a:rPr lang="fr-FR" sz="1100" dirty="0" smtClean="0">
                <a:solidFill>
                  <a:schemeClr val="tx1"/>
                </a:solidFill>
                <a:latin typeface="Arial" panose="020B0604020202020204" pitchFamily="34" charset="0"/>
                <a:cs typeface="Arial" panose="020B0604020202020204" pitchFamily="34" charset="0"/>
              </a:rPr>
              <a:t>Sur toute l’étendue du territoire d’après les travaux de recherche, en </a:t>
            </a:r>
            <a:r>
              <a:rPr lang="fr-FR" sz="1100" dirty="0">
                <a:solidFill>
                  <a:schemeClr val="tx1"/>
                </a:solidFill>
                <a:latin typeface="Arial" panose="020B0604020202020204" pitchFamily="34" charset="0"/>
                <a:cs typeface="Arial" panose="020B0604020202020204" pitchFamily="34" charset="0"/>
              </a:rPr>
              <a:t>moyenne </a:t>
            </a:r>
            <a:r>
              <a:rPr lang="fr-FR" sz="1100" dirty="0" smtClean="0">
                <a:solidFill>
                  <a:schemeClr val="tx1"/>
                </a:solidFill>
                <a:latin typeface="Arial" panose="020B0604020202020204" pitchFamily="34" charset="0"/>
                <a:cs typeface="Arial" panose="020B0604020202020204" pitchFamily="34" charset="0"/>
              </a:rPr>
              <a:t>8836 km² ont été touchés annuellement </a:t>
            </a:r>
            <a:r>
              <a:rPr lang="fr-FR" sz="1100" dirty="0">
                <a:solidFill>
                  <a:schemeClr val="tx1"/>
                </a:solidFill>
                <a:latin typeface="Arial" panose="020B0604020202020204" pitchFamily="34" charset="0"/>
                <a:cs typeface="Arial" panose="020B0604020202020204" pitchFamily="34" charset="0"/>
              </a:rPr>
              <a:t>par les feux au Togo </a:t>
            </a:r>
            <a:r>
              <a:rPr lang="fr-FR" sz="1100" dirty="0" smtClean="0">
                <a:solidFill>
                  <a:schemeClr val="tx1"/>
                </a:solidFill>
                <a:latin typeface="Arial" panose="020B0604020202020204" pitchFamily="34" charset="0"/>
                <a:cs typeface="Arial" panose="020B0604020202020204" pitchFamily="34" charset="0"/>
              </a:rPr>
              <a:t>sur la période de </a:t>
            </a:r>
            <a:r>
              <a:rPr lang="fr-FR" sz="1100" dirty="0">
                <a:solidFill>
                  <a:schemeClr val="tx1"/>
                </a:solidFill>
                <a:latin typeface="Arial" panose="020B0604020202020204" pitchFamily="34" charset="0"/>
                <a:cs typeface="Arial" panose="020B0604020202020204" pitchFamily="34" charset="0"/>
              </a:rPr>
              <a:t>2003 à 2014,  soit </a:t>
            </a:r>
            <a:r>
              <a:rPr lang="fr-FR" sz="1100" dirty="0" smtClean="0">
                <a:solidFill>
                  <a:schemeClr val="tx1"/>
                </a:solidFill>
                <a:latin typeface="Arial" panose="020B0604020202020204" pitchFamily="34" charset="0"/>
                <a:cs typeface="Arial" panose="020B0604020202020204" pitchFamily="34" charset="0"/>
              </a:rPr>
              <a:t>15,6 % </a:t>
            </a:r>
            <a:r>
              <a:rPr lang="fr-FR" sz="1100" dirty="0">
                <a:solidFill>
                  <a:schemeClr val="tx1"/>
                </a:solidFill>
                <a:latin typeface="Arial" panose="020B0604020202020204" pitchFamily="34" charset="0"/>
                <a:cs typeface="Arial" panose="020B0604020202020204" pitchFamily="34" charset="0"/>
              </a:rPr>
              <a:t>du territoire national </a:t>
            </a:r>
            <a:r>
              <a:rPr lang="fr-FR" sz="1100" dirty="0" smtClean="0">
                <a:solidFill>
                  <a:schemeClr val="tx1"/>
                </a:solidFill>
                <a:latin typeface="Arial" panose="020B0604020202020204" pitchFamily="34" charset="0"/>
                <a:cs typeface="Arial" panose="020B0604020202020204" pitchFamily="34" charset="0"/>
              </a:rPr>
              <a:t>(</a:t>
            </a:r>
            <a:r>
              <a:rPr lang="fr-FR" sz="1100" dirty="0" err="1" smtClean="0">
                <a:solidFill>
                  <a:schemeClr val="tx1"/>
                </a:solidFill>
                <a:latin typeface="Arial" panose="020B0604020202020204" pitchFamily="34" charset="0"/>
                <a:cs typeface="Arial" panose="020B0604020202020204" pitchFamily="34" charset="0"/>
              </a:rPr>
              <a:t>Afelu</a:t>
            </a:r>
            <a:r>
              <a:rPr lang="fr-FR" sz="1100" dirty="0" smtClean="0">
                <a:solidFill>
                  <a:schemeClr val="tx1"/>
                </a:solidFill>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2016). </a:t>
            </a:r>
            <a:endParaRPr lang="fr-FR" sz="1100" dirty="0" smtClean="0">
              <a:solidFill>
                <a:schemeClr val="tx1"/>
              </a:solidFill>
              <a:latin typeface="Arial" panose="020B0604020202020204" pitchFamily="34" charset="0"/>
              <a:cs typeface="Arial" panose="020B0604020202020204" pitchFamily="34" charset="0"/>
            </a:endParaRPr>
          </a:p>
          <a:p>
            <a:pPr lvl="0" algn="just"/>
            <a:endParaRPr lang="fr-FR" sz="1100" dirty="0" smtClean="0">
              <a:solidFill>
                <a:schemeClr val="tx1"/>
              </a:solidFill>
              <a:latin typeface="Arial" panose="020B0604020202020204" pitchFamily="34" charset="0"/>
              <a:cs typeface="Arial" panose="020B0604020202020204" pitchFamily="34" charset="0"/>
            </a:endParaRPr>
          </a:p>
          <a:p>
            <a:pPr algn="just"/>
            <a:r>
              <a:rPr lang="fr-FR" sz="1100" dirty="0" smtClean="0">
                <a:solidFill>
                  <a:schemeClr val="tx1"/>
                </a:solidFill>
                <a:latin typeface="Arial" panose="020B0604020202020204" pitchFamily="34" charset="0"/>
                <a:cs typeface="Arial" panose="020B0604020202020204" pitchFamily="34" charset="0"/>
              </a:rPr>
              <a:t>Les feux de végétation, notamment les feux tardifs, constituent l’une des principales causes de dégradation des ressources forestières. Il est donc important d’intensifier les stratégies de gestion des feux de brousse par la prévention des incendies avec la participation des communautés locales.</a:t>
            </a:r>
          </a:p>
          <a:p>
            <a:pPr algn="just"/>
            <a:r>
              <a:rPr lang="fr-FR" sz="1100" dirty="0">
                <a:solidFill>
                  <a:schemeClr val="tx1"/>
                </a:solidFill>
                <a:latin typeface="Arial" panose="020B0604020202020204" pitchFamily="34" charset="0"/>
                <a:cs typeface="Arial" panose="020B0604020202020204" pitchFamily="34" charset="0"/>
              </a:rPr>
              <a:t>L’approche intégrée de gestion des feux est recommandable pour concilier la durabilité des biens et services écosystémiques et les attentes des acteurs en prenant en compte les réalités écologiques et socioculturelles pour une participation locale efficace (</a:t>
            </a:r>
            <a:r>
              <a:rPr lang="fr-FR" sz="1100" dirty="0" err="1">
                <a:solidFill>
                  <a:schemeClr val="tx1"/>
                </a:solidFill>
                <a:latin typeface="Arial" panose="020B0604020202020204" pitchFamily="34" charset="0"/>
                <a:cs typeface="Arial" panose="020B0604020202020204" pitchFamily="34" charset="0"/>
              </a:rPr>
              <a:t>Afelu</a:t>
            </a:r>
            <a:r>
              <a:rPr lang="fr-FR" sz="1100" dirty="0">
                <a:solidFill>
                  <a:schemeClr val="tx1"/>
                </a:solidFill>
                <a:latin typeface="Arial" panose="020B0604020202020204" pitchFamily="34" charset="0"/>
                <a:cs typeface="Arial" panose="020B0604020202020204" pitchFamily="34" charset="0"/>
              </a:rPr>
              <a:t>, 2016</a:t>
            </a:r>
            <a:r>
              <a:rPr lang="fr-FR" sz="1100" dirty="0" smtClean="0">
                <a:solidFill>
                  <a:schemeClr val="tx1"/>
                </a:solidFill>
                <a:latin typeface="Arial" panose="020B0604020202020204" pitchFamily="34" charset="0"/>
                <a:cs typeface="Arial" panose="020B0604020202020204" pitchFamily="34" charset="0"/>
              </a:rPr>
              <a:t>).</a:t>
            </a:r>
          </a:p>
        </p:txBody>
      </p:sp>
      <p:pic>
        <p:nvPicPr>
          <p:cNvPr id="18"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19" name="Image 18"/>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0" name="Image 19"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1" name="Groupe 20"/>
          <p:cNvGrpSpPr/>
          <p:nvPr/>
        </p:nvGrpSpPr>
        <p:grpSpPr>
          <a:xfrm>
            <a:off x="260648" y="7872728"/>
            <a:ext cx="6307157" cy="1132257"/>
            <a:chOff x="260648" y="7872728"/>
            <a:chExt cx="6307157" cy="1132257"/>
          </a:xfrm>
        </p:grpSpPr>
        <p:pic>
          <p:nvPicPr>
            <p:cNvPr id="22"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23" name="Group 1"/>
            <p:cNvGrpSpPr/>
            <p:nvPr/>
          </p:nvGrpSpPr>
          <p:grpSpPr>
            <a:xfrm>
              <a:off x="267805" y="7872728"/>
              <a:ext cx="6300000" cy="1132257"/>
              <a:chOff x="302670" y="7877273"/>
              <a:chExt cx="6205359" cy="1132257"/>
            </a:xfrm>
          </p:grpSpPr>
          <p:pic>
            <p:nvPicPr>
              <p:cNvPr id="24" name="Picture 11"/>
              <p:cNvPicPr>
                <a:picLocks noChangeAspect="1"/>
              </p:cNvPicPr>
              <p:nvPr/>
            </p:nvPicPr>
            <p:blipFill>
              <a:blip r:embed="rId7"/>
              <a:stretch>
                <a:fillRect/>
              </a:stretch>
            </p:blipFill>
            <p:spPr>
              <a:xfrm>
                <a:off x="3323964" y="7877273"/>
                <a:ext cx="1134684" cy="720000"/>
              </a:xfrm>
              <a:prstGeom prst="rect">
                <a:avLst/>
              </a:prstGeom>
            </p:spPr>
          </p:pic>
          <p:pic>
            <p:nvPicPr>
              <p:cNvPr id="28"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29"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0"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2" name="Espace réservé du numéro de diapositive 1"/>
          <p:cNvSpPr>
            <a:spLocks noGrp="1"/>
          </p:cNvSpPr>
          <p:nvPr>
            <p:ph type="sldNum" sz="quarter" idx="12"/>
          </p:nvPr>
        </p:nvSpPr>
        <p:spPr/>
        <p:txBody>
          <a:bodyPr/>
          <a:lstStyle/>
          <a:p>
            <a:fld id="{36889D26-BC48-4A9F-8B2E-E8CD0FA43F80}" type="slidenum">
              <a:rPr lang="en-US" smtClean="0"/>
              <a:pPr/>
              <a:t>7</a:t>
            </a:fld>
            <a:endParaRPr lang="en-US"/>
          </a:p>
        </p:txBody>
      </p:sp>
    </p:spTree>
    <p:extLst>
      <p:ext uri="{BB962C8B-B14F-4D97-AF65-F5344CB8AC3E}">
        <p14:creationId xmlns:p14="http://schemas.microsoft.com/office/powerpoint/2010/main" val="296403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6858000" cy="914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6632" y="1186096"/>
            <a:ext cx="6640760" cy="1419043"/>
          </a:xfrm>
          <a:prstGeom prst="rect">
            <a:avLst/>
          </a:prstGeom>
        </p:spPr>
        <p:style>
          <a:lnRef idx="2">
            <a:schemeClr val="accent3"/>
          </a:lnRef>
          <a:fillRef idx="1">
            <a:schemeClr val="lt1"/>
          </a:fillRef>
          <a:effectRef idx="0">
            <a:schemeClr val="accent3"/>
          </a:effectRef>
          <a:fontRef idx="minor">
            <a:schemeClr val="dk1"/>
          </a:fontRef>
        </p:style>
        <p:txBody>
          <a:bodyPr rtlCol="0" anchor="t" anchorCtr="0"/>
          <a:lstStyle/>
          <a:p>
            <a:pPr algn="just"/>
            <a:r>
              <a:rPr lang="fr-FR" sz="1100" b="1" dirty="0" smtClean="0">
                <a:latin typeface="Arial" panose="020B0604020202020204" pitchFamily="34" charset="0"/>
                <a:cs typeface="Arial" panose="020B0604020202020204" pitchFamily="34" charset="0"/>
              </a:rPr>
              <a:t>RECOMMANDATIONS</a:t>
            </a:r>
          </a:p>
          <a:p>
            <a:pPr algn="just"/>
            <a:endParaRPr lang="fr-FR" sz="800" dirty="0" smtClean="0">
              <a:latin typeface="Arial" panose="020B0604020202020204" pitchFamily="34" charset="0"/>
              <a:cs typeface="Arial" panose="020B0604020202020204" pitchFamily="34" charset="0"/>
            </a:endParaRPr>
          </a:p>
          <a:p>
            <a:pPr marL="177800" indent="-177800" algn="just">
              <a:buFont typeface="Arial" pitchFamily="34" charset="0"/>
              <a:buChar char="•"/>
            </a:pPr>
            <a:r>
              <a:rPr lang="fr-FR" sz="1100" dirty="0"/>
              <a:t>Renforcer </a:t>
            </a:r>
            <a:r>
              <a:rPr lang="fr-FR" sz="1100" dirty="0" smtClean="0"/>
              <a:t>les actions préventives de </a:t>
            </a:r>
            <a:r>
              <a:rPr lang="fr-FR" sz="1100" dirty="0"/>
              <a:t>lutte contre les incendies </a:t>
            </a:r>
            <a:r>
              <a:rPr lang="fr-FR" sz="1100" dirty="0" smtClean="0"/>
              <a:t>par le </a:t>
            </a:r>
            <a:r>
              <a:rPr lang="fr-FR" sz="1100" dirty="0"/>
              <a:t>suivi de la </a:t>
            </a:r>
            <a:r>
              <a:rPr lang="fr-FR" sz="1100" dirty="0" smtClean="0"/>
              <a:t>campagne;</a:t>
            </a:r>
            <a:endParaRPr lang="fr-FR" sz="1100" dirty="0"/>
          </a:p>
          <a:p>
            <a:pPr marL="177800" indent="-177800" algn="just">
              <a:buFont typeface="Arial" pitchFamily="34" charset="0"/>
              <a:buChar char="•"/>
            </a:pPr>
            <a:r>
              <a:rPr lang="fr-FR" sz="1100" dirty="0" smtClean="0"/>
              <a:t>Mettre en </a:t>
            </a:r>
            <a:r>
              <a:rPr lang="fr-FR" sz="1100" dirty="0"/>
              <a:t>place des brigades </a:t>
            </a:r>
            <a:r>
              <a:rPr lang="fr-FR" sz="1100" dirty="0" smtClean="0"/>
              <a:t>villageo</a:t>
            </a:r>
            <a:r>
              <a:rPr lang="fr-FR" sz="1100" dirty="0" smtClean="0">
                <a:solidFill>
                  <a:schemeClr val="tx1"/>
                </a:solidFill>
              </a:rPr>
              <a:t>ises</a:t>
            </a:r>
            <a:r>
              <a:rPr lang="fr-FR" sz="1100" dirty="0" smtClean="0"/>
              <a:t> </a:t>
            </a:r>
            <a:r>
              <a:rPr lang="fr-FR" sz="1100" dirty="0"/>
              <a:t>de </a:t>
            </a:r>
            <a:r>
              <a:rPr lang="fr-FR" sz="1100" dirty="0" smtClean="0"/>
              <a:t>surveillances et de </a:t>
            </a:r>
            <a:r>
              <a:rPr lang="fr-FR" sz="1100" dirty="0"/>
              <a:t>lutte contre les </a:t>
            </a:r>
            <a:r>
              <a:rPr lang="fr-FR" sz="1100" dirty="0" smtClean="0"/>
              <a:t>incendies;</a:t>
            </a:r>
            <a:endParaRPr lang="fr-FR" sz="1100" dirty="0"/>
          </a:p>
          <a:p>
            <a:pPr marL="177800" indent="-177800" algn="just">
              <a:buFont typeface="Arial" pitchFamily="34" charset="0"/>
              <a:buChar char="•"/>
            </a:pPr>
            <a:r>
              <a:rPr lang="fr-FR" sz="1100" dirty="0"/>
              <a:t>Former l’ensemble des acteurs de toutes les régions aux outils de suivi de la campagne et de l’environnement;</a:t>
            </a:r>
          </a:p>
          <a:p>
            <a:pPr marL="177800" indent="-177800" algn="just">
              <a:buFont typeface="Arial" pitchFamily="34" charset="0"/>
              <a:buChar char="•"/>
            </a:pPr>
            <a:r>
              <a:rPr lang="fr-FR" sz="1100" dirty="0" smtClean="0"/>
              <a:t>Sensibiliser </a:t>
            </a:r>
            <a:r>
              <a:rPr lang="fr-FR" sz="1100" dirty="0"/>
              <a:t>davantage les </a:t>
            </a:r>
            <a:r>
              <a:rPr lang="fr-FR" sz="1100" dirty="0" smtClean="0"/>
              <a:t>communauté</a:t>
            </a:r>
            <a:r>
              <a:rPr lang="fr-FR" sz="1100" dirty="0" smtClean="0">
                <a:solidFill>
                  <a:schemeClr val="tx1"/>
                </a:solidFill>
              </a:rPr>
              <a:t>s</a:t>
            </a:r>
            <a:r>
              <a:rPr lang="fr-FR" sz="1100" dirty="0" smtClean="0"/>
              <a:t> locale</a:t>
            </a:r>
            <a:r>
              <a:rPr lang="fr-FR" sz="1100" dirty="0">
                <a:solidFill>
                  <a:schemeClr val="tx1"/>
                </a:solidFill>
              </a:rPr>
              <a:t>s</a:t>
            </a:r>
            <a:r>
              <a:rPr lang="fr-FR" sz="1100" dirty="0" smtClean="0"/>
              <a:t> sur </a:t>
            </a:r>
            <a:r>
              <a:rPr lang="fr-FR" sz="1100" dirty="0"/>
              <a:t>les feux  de </a:t>
            </a:r>
            <a:r>
              <a:rPr lang="fr-FR" sz="1100" dirty="0" smtClean="0"/>
              <a:t>végétation;</a:t>
            </a:r>
            <a:endParaRPr lang="fr-FR" sz="1100" dirty="0"/>
          </a:p>
          <a:p>
            <a:pPr marL="177800" indent="-177800" algn="just">
              <a:buFont typeface="Arial" pitchFamily="34" charset="0"/>
              <a:buChar char="•"/>
            </a:pPr>
            <a:r>
              <a:rPr lang="fr-FR" sz="1100" dirty="0"/>
              <a:t>Mettre en place un </a:t>
            </a:r>
            <a:r>
              <a:rPr lang="fr-FR" sz="1100" dirty="0" smtClean="0"/>
              <a:t>dispositif </a:t>
            </a:r>
            <a:r>
              <a:rPr lang="fr-FR" sz="1100" dirty="0" smtClean="0">
                <a:solidFill>
                  <a:schemeClr val="tx1"/>
                </a:solidFill>
              </a:rPr>
              <a:t>structuré et </a:t>
            </a:r>
            <a:r>
              <a:rPr lang="fr-FR" sz="1100" dirty="0">
                <a:solidFill>
                  <a:schemeClr val="tx1"/>
                </a:solidFill>
              </a:rPr>
              <a:t>efficace </a:t>
            </a:r>
            <a:r>
              <a:rPr lang="fr-FR" sz="1100" dirty="0"/>
              <a:t>de gestion des feux impliquant tous les acteurs </a:t>
            </a:r>
            <a:r>
              <a:rPr lang="fr-FR" sz="1100" dirty="0" smtClean="0"/>
              <a:t>concernés;</a:t>
            </a:r>
            <a:endParaRPr lang="fr-FR" sz="1100" dirty="0"/>
          </a:p>
          <a:p>
            <a:pPr marL="177800" indent="-177800" algn="just">
              <a:buFont typeface="Arial" pitchFamily="34" charset="0"/>
              <a:buChar char="•"/>
            </a:pPr>
            <a:r>
              <a:rPr lang="fr-FR" sz="1100" dirty="0" smtClean="0">
                <a:solidFill>
                  <a:schemeClr val="tx1"/>
                </a:solidFill>
              </a:rPr>
              <a:t>Former </a:t>
            </a:r>
            <a:r>
              <a:rPr lang="fr-FR" sz="1100" dirty="0">
                <a:solidFill>
                  <a:schemeClr val="tx1"/>
                </a:solidFill>
              </a:rPr>
              <a:t>et </a:t>
            </a:r>
            <a:r>
              <a:rPr lang="fr-FR" sz="1100" dirty="0" smtClean="0">
                <a:solidFill>
                  <a:schemeClr val="tx1"/>
                </a:solidFill>
              </a:rPr>
              <a:t>sensibiliser les communautés </a:t>
            </a:r>
            <a:r>
              <a:rPr lang="fr-FR" sz="1100" dirty="0"/>
              <a:t>locales sur la lutte contre les feux de végétation.</a:t>
            </a:r>
          </a:p>
        </p:txBody>
      </p:sp>
      <p:sp>
        <p:nvSpPr>
          <p:cNvPr id="20" name="Rectangle 19"/>
          <p:cNvSpPr/>
          <p:nvPr/>
        </p:nvSpPr>
        <p:spPr>
          <a:xfrm>
            <a:off x="116632" y="2682274"/>
            <a:ext cx="6640760" cy="50514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fr-FR" sz="1100" b="1" dirty="0">
                <a:latin typeface="Arial" panose="020B0604020202020204" pitchFamily="34" charset="0"/>
                <a:cs typeface="Arial" panose="020B0604020202020204" pitchFamily="34" charset="0"/>
              </a:rPr>
              <a:t>PRESENTATION DU PROJET </a:t>
            </a:r>
            <a:r>
              <a:rPr lang="fr-FR" sz="1100" b="1" dirty="0" smtClean="0">
                <a:latin typeface="Arial" panose="020B0604020202020204" pitchFamily="34" charset="0"/>
                <a:cs typeface="Arial" panose="020B0604020202020204" pitchFamily="34" charset="0"/>
              </a:rPr>
              <a:t>MESA</a:t>
            </a:r>
          </a:p>
          <a:p>
            <a:pPr algn="just">
              <a:lnSpc>
                <a:spcPct val="150000"/>
              </a:lnSpc>
            </a:pPr>
            <a:endParaRPr lang="fr-FR" sz="600" b="1" dirty="0">
              <a:latin typeface="Arial" panose="020B0604020202020204" pitchFamily="34" charset="0"/>
              <a:cs typeface="Arial" panose="020B0604020202020204" pitchFamily="34" charset="0"/>
            </a:endParaRPr>
          </a:p>
          <a:p>
            <a:pPr algn="just"/>
            <a:r>
              <a:rPr lang="fr-FR" sz="1100" dirty="0"/>
              <a:t>Les pays de l’Afrique occidentale dépendent fortement, aussi bien à l’échelle locale que régionale, de leurs ressources naturelles notamment les ressources en eaux et en terres.  La plupart de ces ressources subissent de fortes pressions humaines et animales, d’où la pertinence de leur surveillance à travers des outils tels que les satellites d’observation de la terre. La pertinence de la surveillance de ces ressources a été démontrée par de nombreux projets tels que le programme </a:t>
            </a:r>
            <a:r>
              <a:rPr lang="fr-FR" sz="1100" dirty="0" smtClean="0"/>
              <a:t>AMESD </a:t>
            </a:r>
            <a:r>
              <a:rPr lang="fr-FR" sz="1100" dirty="0"/>
              <a:t>qui a développé des services opérationnels et durables, basés sur l’observation de la Terre. Le Centre Régional AGRHYMET, institution spécialisée du Comité permanent Inter-Etats de Lutte contre la Sécheresse dans le Sahel (CILSS), a été désigné par la CEDEAO pour la mise en œuvre du projet AMESD devenu MESA (Monitoring of </a:t>
            </a:r>
            <a:r>
              <a:rPr lang="fr-FR" sz="1100" dirty="0" err="1"/>
              <a:t>Environment</a:t>
            </a:r>
            <a:r>
              <a:rPr lang="fr-FR" sz="1100" dirty="0"/>
              <a:t> for Security in </a:t>
            </a:r>
            <a:r>
              <a:rPr lang="fr-FR" sz="1100" dirty="0" err="1"/>
              <a:t>Africa</a:t>
            </a:r>
            <a:r>
              <a:rPr lang="fr-FR" sz="1100" dirty="0"/>
              <a:t>)  pour le thème «  Gestion de l’Eau pour les Terres Agricoles et Pastorales » dans 14 pays de la CEDEAO plus la Mauritanie et le Tchad. L’objectif du projet MESA est d’améliorer les capacités des structures régionales et nationales impliquées dans la gestion de l’environnement, le climat et la sécurité alimentaire à utiliser l’information issue de l’observation de la terre pour la prise de décision et la planification.</a:t>
            </a:r>
          </a:p>
          <a:p>
            <a:pPr algn="just"/>
            <a:r>
              <a:rPr lang="fr-FR" sz="1100" dirty="0"/>
              <a:t>Ce thème est matérialisé par la mise en place de trois services d’information dont les produits serviront, d’une part, d’outils d’aide à la décision à l’intention des décideurs politiques et autres responsables pour une meilleure maîtrise de l’eau et une gestion plus efficace de l’agriculture et de l’élevage et d’autre part d’outils de sensibilisation à tous les acteurs concernés. Il s’agit du :</a:t>
            </a:r>
          </a:p>
          <a:p>
            <a:pPr marL="171450" lvl="0" indent="-171450" algn="just">
              <a:buFont typeface="Wingdings" panose="05000000000000000000" pitchFamily="2" charset="2"/>
              <a:buChar char="§"/>
            </a:pPr>
            <a:r>
              <a:rPr lang="fr-FR" sz="1100" dirty="0"/>
              <a:t>service cultures qui assure le suivi de l’état des cultures (avance ou retard des conditions d’installation, état de satisfaction des besoins en eau) et fournit des perspectives de rendement en vue de l’alerte précoce pour la sécurité alimentaire ;</a:t>
            </a:r>
          </a:p>
          <a:p>
            <a:pPr marL="171450" lvl="0" indent="-171450" algn="just">
              <a:buFont typeface="Wingdings" panose="05000000000000000000" pitchFamily="2" charset="2"/>
              <a:buChar char="§"/>
            </a:pPr>
            <a:r>
              <a:rPr lang="fr-FR" sz="1100" dirty="0"/>
              <a:t>service pastoralisme qui assure le suivi de l’état des pâturages (front d’avancée de la végétation, avance ou retard par rapport à la moyenne, production potentielle de la biomasse fourragère), des points d’eau de surface (démarrage et assèchement) ;</a:t>
            </a:r>
          </a:p>
          <a:p>
            <a:pPr marL="171450" lvl="0" indent="-171450" algn="just">
              <a:buFont typeface="Wingdings" panose="05000000000000000000" pitchFamily="2" charset="2"/>
              <a:buChar char="§"/>
            </a:pPr>
            <a:r>
              <a:rPr lang="fr-FR" sz="1100" dirty="0"/>
              <a:t>service feux de végétation qui fournit des indications sur les risques de feux (zones à risque de feu avant le feu), la surveillance des feux actifs et les évaluations des zones brûlées pour une meilleure décision dans le domaine de la gestion de l’environnement dont le point focal est l’ANGE.</a:t>
            </a:r>
          </a:p>
          <a:p>
            <a:pPr algn="just"/>
            <a:r>
              <a:rPr lang="fr-FR" sz="1100" dirty="0"/>
              <a:t>Ainsi, donc il est important à travers le présent bulletin de faire connaître le projet MESA à tous les utilisateurs des données d’observation de la terre.</a:t>
            </a:r>
          </a:p>
        </p:txBody>
      </p:sp>
      <p:pic>
        <p:nvPicPr>
          <p:cNvPr id="18"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818" y="266316"/>
            <a:ext cx="2339975" cy="842645"/>
          </a:xfrm>
          <a:prstGeom prst="rect">
            <a:avLst/>
          </a:prstGeom>
          <a:noFill/>
          <a:ln>
            <a:noFill/>
          </a:ln>
        </p:spPr>
      </p:pic>
      <p:pic>
        <p:nvPicPr>
          <p:cNvPr id="19" name="Image 18"/>
          <p:cNvPicPr>
            <a:picLocks noChangeAspect="1"/>
          </p:cNvPicPr>
          <p:nvPr/>
        </p:nvPicPr>
        <p:blipFill>
          <a:blip r:embed="rId4" cstate="print">
            <a:lum/>
            <a:alphaModFix/>
          </a:blip>
          <a:stretch>
            <a:fillRect/>
          </a:stretch>
        </p:blipFill>
        <p:spPr>
          <a:xfrm>
            <a:off x="640200" y="266561"/>
            <a:ext cx="628560" cy="842400"/>
          </a:xfrm>
          <a:prstGeom prst="rect">
            <a:avLst/>
          </a:prstGeom>
          <a:noFill/>
          <a:ln>
            <a:noFill/>
            <a:prstDash/>
          </a:ln>
        </p:spPr>
      </p:pic>
      <p:pic>
        <p:nvPicPr>
          <p:cNvPr id="21" name="Image 20" descr="C:\Users\HP\Pictures\logo-an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83597" y="266561"/>
            <a:ext cx="781707" cy="842400"/>
          </a:xfrm>
          <a:prstGeom prst="rect">
            <a:avLst/>
          </a:prstGeom>
          <a:noFill/>
          <a:ln>
            <a:noFill/>
          </a:ln>
        </p:spPr>
      </p:pic>
      <p:grpSp>
        <p:nvGrpSpPr>
          <p:cNvPr id="22" name="Groupe 21"/>
          <p:cNvGrpSpPr/>
          <p:nvPr/>
        </p:nvGrpSpPr>
        <p:grpSpPr>
          <a:xfrm>
            <a:off x="260648" y="7872728"/>
            <a:ext cx="6307157" cy="1132257"/>
            <a:chOff x="260648" y="7872728"/>
            <a:chExt cx="6307157" cy="1132257"/>
          </a:xfrm>
        </p:grpSpPr>
        <p:pic>
          <p:nvPicPr>
            <p:cNvPr id="23"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648" y="7872728"/>
              <a:ext cx="2996392" cy="720000"/>
            </a:xfrm>
            <a:prstGeom prst="rect">
              <a:avLst/>
            </a:prstGeom>
            <a:noFill/>
            <a:ln>
              <a:noFill/>
            </a:ln>
          </p:spPr>
        </p:pic>
        <p:grpSp>
          <p:nvGrpSpPr>
            <p:cNvPr id="24" name="Group 1"/>
            <p:cNvGrpSpPr/>
            <p:nvPr/>
          </p:nvGrpSpPr>
          <p:grpSpPr>
            <a:xfrm>
              <a:off x="267805" y="7872728"/>
              <a:ext cx="6300000" cy="1132257"/>
              <a:chOff x="302670" y="7877273"/>
              <a:chExt cx="6205359" cy="1132257"/>
            </a:xfrm>
          </p:grpSpPr>
          <p:pic>
            <p:nvPicPr>
              <p:cNvPr id="28" name="Picture 11"/>
              <p:cNvPicPr>
                <a:picLocks noChangeAspect="1"/>
              </p:cNvPicPr>
              <p:nvPr/>
            </p:nvPicPr>
            <p:blipFill>
              <a:blip r:embed="rId7"/>
              <a:stretch>
                <a:fillRect/>
              </a:stretch>
            </p:blipFill>
            <p:spPr>
              <a:xfrm>
                <a:off x="3323964" y="7877273"/>
                <a:ext cx="1134684" cy="720000"/>
              </a:xfrm>
              <a:prstGeom prst="rect">
                <a:avLst/>
              </a:prstGeom>
            </p:spPr>
          </p:pic>
          <p:pic>
            <p:nvPicPr>
              <p:cNvPr id="29" name="Picture 13"/>
              <p:cNvPicPr/>
              <p:nvPr/>
            </p:nvPicPr>
            <p:blipFill rotWithShape="1">
              <a:blip r:embed="rId8"/>
              <a:srcRect l="1801" t="61102" r="2769" b="30605"/>
              <a:stretch/>
            </p:blipFill>
            <p:spPr bwMode="auto">
              <a:xfrm>
                <a:off x="302670" y="8680103"/>
                <a:ext cx="6204250" cy="329427"/>
              </a:xfrm>
              <a:prstGeom prst="rect">
                <a:avLst/>
              </a:prstGeom>
              <a:ln>
                <a:noFill/>
              </a:ln>
              <a:extLst>
                <a:ext uri="{53640926-AAD7-44D8-BBD7-CCE9431645EC}">
                  <a14:shadowObscured xmlns:a14="http://schemas.microsoft.com/office/drawing/2010/main"/>
                </a:ext>
              </a:extLst>
            </p:spPr>
          </p:pic>
          <p:pic>
            <p:nvPicPr>
              <p:cNvPr id="30" name="Picture 14"/>
              <p:cNvPicPr>
                <a:picLocks noChangeAspect="1"/>
              </p:cNvPicPr>
              <p:nvPr/>
            </p:nvPicPr>
            <p:blipFill rotWithShape="1">
              <a:blip r:embed="rId8"/>
              <a:srcRect l="86590" t="45117" r="2769" b="40816"/>
              <a:stretch/>
            </p:blipFill>
            <p:spPr bwMode="auto">
              <a:xfrm>
                <a:off x="5332823" y="7877273"/>
                <a:ext cx="1175206" cy="720000"/>
              </a:xfrm>
              <a:prstGeom prst="rect">
                <a:avLst/>
              </a:prstGeom>
              <a:ln>
                <a:noFill/>
              </a:ln>
              <a:extLst>
                <a:ext uri="{53640926-AAD7-44D8-BBD7-CCE9431645EC}">
                  <a14:shadowObscured xmlns:a14="http://schemas.microsoft.com/office/drawing/2010/main"/>
                </a:ext>
              </a:extLst>
            </p:spPr>
          </p:pic>
          <p:pic>
            <p:nvPicPr>
              <p:cNvPr id="31" name="Picture 15"/>
              <p:cNvPicPr>
                <a:picLocks noChangeAspect="1"/>
              </p:cNvPicPr>
              <p:nvPr/>
            </p:nvPicPr>
            <p:blipFill rotWithShape="1">
              <a:blip r:embed="rId8"/>
              <a:srcRect l="76792" t="42593" r="13831" b="40816"/>
              <a:stretch/>
            </p:blipFill>
            <p:spPr bwMode="auto">
              <a:xfrm>
                <a:off x="4508052" y="7882968"/>
                <a:ext cx="742684" cy="720000"/>
              </a:xfrm>
              <a:prstGeom prst="rect">
                <a:avLst/>
              </a:prstGeom>
              <a:ln>
                <a:noFill/>
              </a:ln>
              <a:extLst>
                <a:ext uri="{53640926-AAD7-44D8-BBD7-CCE9431645EC}">
                  <a14:shadowObscured xmlns:a14="http://schemas.microsoft.com/office/drawing/2010/main"/>
                </a:ext>
              </a:extLst>
            </p:spPr>
          </p:pic>
        </p:grpSp>
      </p:grpSp>
      <p:sp>
        <p:nvSpPr>
          <p:cNvPr id="2" name="Espace réservé du numéro de diapositive 1"/>
          <p:cNvSpPr>
            <a:spLocks noGrp="1"/>
          </p:cNvSpPr>
          <p:nvPr>
            <p:ph type="sldNum" sz="quarter" idx="12"/>
          </p:nvPr>
        </p:nvSpPr>
        <p:spPr/>
        <p:txBody>
          <a:bodyPr/>
          <a:lstStyle/>
          <a:p>
            <a:fld id="{36889D26-BC48-4A9F-8B2E-E8CD0FA43F80}" type="slidenum">
              <a:rPr lang="en-US" smtClean="0"/>
              <a:pPr/>
              <a:t>8</a:t>
            </a:fld>
            <a:endParaRPr lang="en-US" dirty="0"/>
          </a:p>
        </p:txBody>
      </p:sp>
    </p:spTree>
    <p:extLst>
      <p:ext uri="{BB962C8B-B14F-4D97-AF65-F5344CB8AC3E}">
        <p14:creationId xmlns:p14="http://schemas.microsoft.com/office/powerpoint/2010/main" val="695067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TotalTime>
  <Words>1221</Words>
  <Application>Microsoft Office PowerPoint</Application>
  <PresentationFormat>Affichage à l'écran (4:3)</PresentationFormat>
  <Paragraphs>180</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176</cp:revision>
  <dcterms:created xsi:type="dcterms:W3CDTF">2015-11-27T13:10:56Z</dcterms:created>
  <dcterms:modified xsi:type="dcterms:W3CDTF">2017-03-15T07:58:09Z</dcterms:modified>
</cp:coreProperties>
</file>